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66" r:id="rId5"/>
    <p:sldId id="259" r:id="rId6"/>
    <p:sldId id="261" r:id="rId7"/>
    <p:sldId id="262" r:id="rId8"/>
    <p:sldId id="265" r:id="rId9"/>
    <p:sldId id="263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00"/>
    <a:srgbClr val="003366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123" d="100"/>
          <a:sy n="123" d="100"/>
        </p:scale>
        <p:origin x="114" y="2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5270" y="1122363"/>
            <a:ext cx="9001461" cy="2387600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95270" y="3602038"/>
            <a:ext cx="9001461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6" indent="0" algn="ctr">
              <a:buNone/>
              <a:defRPr sz="2000"/>
            </a:lvl2pPr>
            <a:lvl3pPr marL="914411" indent="0" algn="ctr">
              <a:buNone/>
              <a:defRPr sz="1800"/>
            </a:lvl3pPr>
            <a:lvl4pPr marL="1371617" indent="0" algn="ctr">
              <a:buNone/>
              <a:defRPr sz="1600"/>
            </a:lvl4pPr>
            <a:lvl5pPr marL="1828823" indent="0" algn="ctr">
              <a:buNone/>
              <a:defRPr sz="1600"/>
            </a:lvl5pPr>
            <a:lvl6pPr marL="2286029" indent="0" algn="ctr">
              <a:buNone/>
              <a:defRPr sz="1600"/>
            </a:lvl6pPr>
            <a:lvl7pPr marL="2743234" indent="0" algn="ctr">
              <a:buNone/>
              <a:defRPr sz="1600"/>
            </a:lvl7pPr>
            <a:lvl8pPr marL="3200440" indent="0" algn="ctr">
              <a:buNone/>
              <a:defRPr sz="1600"/>
            </a:lvl8pPr>
            <a:lvl9pPr marL="3657646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7" y="4289373"/>
            <a:ext cx="10367564" cy="819355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3807" y="621321"/>
            <a:ext cx="10367564" cy="3379735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6" y="5108728"/>
            <a:ext cx="10365998" cy="68247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6" y="609600"/>
            <a:ext cx="10353762" cy="3424859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6" y="4204821"/>
            <a:ext cx="10353762" cy="159218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5" y="3610033"/>
            <a:ext cx="8752299" cy="426812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4204821"/>
            <a:ext cx="10353762" cy="1586380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836612" y="73524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57956" y="297209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7" y="2126942"/>
            <a:ext cx="10355326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650556"/>
            <a:ext cx="10353764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2088320"/>
            <a:ext cx="3298956" cy="823305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911624"/>
            <a:ext cx="3298956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6" indent="0">
              <a:buNone/>
              <a:defRPr sz="1200"/>
            </a:lvl2pPr>
            <a:lvl3pPr marL="914411" indent="0">
              <a:buNone/>
              <a:defRPr sz="1000"/>
            </a:lvl3pPr>
            <a:lvl4pPr marL="1371617" indent="0">
              <a:buNone/>
              <a:defRPr sz="900"/>
            </a:lvl4pPr>
            <a:lvl5pPr marL="1828823" indent="0">
              <a:buNone/>
              <a:defRPr sz="900"/>
            </a:lvl5pPr>
            <a:lvl6pPr marL="2286029" indent="0">
              <a:buNone/>
              <a:defRPr sz="900"/>
            </a:lvl6pPr>
            <a:lvl7pPr marL="2743234" indent="0">
              <a:buNone/>
              <a:defRPr sz="900"/>
            </a:lvl7pPr>
            <a:lvl8pPr marL="3200440" indent="0">
              <a:buNone/>
              <a:defRPr sz="900"/>
            </a:lvl8pPr>
            <a:lvl9pPr marL="36576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4879" y="2088320"/>
            <a:ext cx="3298558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4879" y="2911624"/>
            <a:ext cx="3299820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6" indent="0">
              <a:buNone/>
              <a:defRPr sz="1200"/>
            </a:lvl2pPr>
            <a:lvl3pPr marL="914411" indent="0">
              <a:buNone/>
              <a:defRPr sz="1000"/>
            </a:lvl3pPr>
            <a:lvl4pPr marL="1371617" indent="0">
              <a:buNone/>
              <a:defRPr sz="900"/>
            </a:lvl4pPr>
            <a:lvl5pPr marL="1828823" indent="0">
              <a:buNone/>
              <a:defRPr sz="900"/>
            </a:lvl5pPr>
            <a:lvl6pPr marL="2286029" indent="0">
              <a:buNone/>
              <a:defRPr sz="900"/>
            </a:lvl6pPr>
            <a:lvl7pPr marL="2743234" indent="0">
              <a:buNone/>
              <a:defRPr sz="900"/>
            </a:lvl7pPr>
            <a:lvl8pPr marL="3200440" indent="0">
              <a:buNone/>
              <a:defRPr sz="900"/>
            </a:lvl8pPr>
            <a:lvl9pPr marL="36576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299" y="2088320"/>
            <a:ext cx="3291211" cy="823304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76347" y="2911624"/>
            <a:ext cx="3291211" cy="2879576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6" indent="0">
              <a:buNone/>
              <a:defRPr sz="1200"/>
            </a:lvl2pPr>
            <a:lvl3pPr marL="914411" indent="0">
              <a:buNone/>
              <a:defRPr sz="1000"/>
            </a:lvl3pPr>
            <a:lvl4pPr marL="1371617" indent="0">
              <a:buNone/>
              <a:defRPr sz="900"/>
            </a:lvl4pPr>
            <a:lvl5pPr marL="1828823" indent="0">
              <a:buNone/>
              <a:defRPr sz="900"/>
            </a:lvl5pPr>
            <a:lvl6pPr marL="2286029" indent="0">
              <a:buNone/>
              <a:defRPr sz="900"/>
            </a:lvl6pPr>
            <a:lvl7pPr marL="2743234" indent="0">
              <a:buNone/>
              <a:defRPr sz="900"/>
            </a:lvl7pPr>
            <a:lvl8pPr marL="3200440" indent="0">
              <a:buNone/>
              <a:defRPr sz="900"/>
            </a:lvl8pPr>
            <a:lvl9pPr marL="36576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6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4195899"/>
            <a:ext cx="3298955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92019" y="2298987"/>
            <a:ext cx="2940050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6" indent="0">
              <a:buNone/>
              <a:defRPr sz="1600"/>
            </a:lvl2pPr>
            <a:lvl3pPr marL="914411" indent="0">
              <a:buNone/>
              <a:defRPr sz="1600"/>
            </a:lvl3pPr>
            <a:lvl4pPr marL="1371617" indent="0">
              <a:buNone/>
              <a:defRPr sz="1600"/>
            </a:lvl4pPr>
            <a:lvl5pPr marL="1828823" indent="0">
              <a:buNone/>
              <a:defRPr sz="1600"/>
            </a:lvl5pPr>
            <a:lvl6pPr marL="2286029" indent="0">
              <a:buNone/>
              <a:defRPr sz="1600"/>
            </a:lvl6pPr>
            <a:lvl7pPr marL="2743234" indent="0">
              <a:buNone/>
              <a:defRPr sz="1600"/>
            </a:lvl7pPr>
            <a:lvl8pPr marL="3200440" indent="0">
              <a:buNone/>
              <a:defRPr sz="1600"/>
            </a:lvl8pPr>
            <a:lvl9pPr marL="3657646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772161"/>
            <a:ext cx="3298955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6" indent="0">
              <a:buNone/>
              <a:defRPr sz="1200"/>
            </a:lvl2pPr>
            <a:lvl3pPr marL="914411" indent="0">
              <a:buNone/>
              <a:defRPr sz="1000"/>
            </a:lvl3pPr>
            <a:lvl4pPr marL="1371617" indent="0">
              <a:buNone/>
              <a:defRPr sz="900"/>
            </a:lvl4pPr>
            <a:lvl5pPr marL="1828823" indent="0">
              <a:buNone/>
              <a:defRPr sz="900"/>
            </a:lvl5pPr>
            <a:lvl6pPr marL="2286029" indent="0">
              <a:buNone/>
              <a:defRPr sz="900"/>
            </a:lvl6pPr>
            <a:lvl7pPr marL="2743234" indent="0">
              <a:buNone/>
              <a:defRPr sz="900"/>
            </a:lvl7pPr>
            <a:lvl8pPr marL="3200440" indent="0">
              <a:buNone/>
              <a:defRPr sz="900"/>
            </a:lvl8pPr>
            <a:lvl9pPr marL="36576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02" y="4195899"/>
            <a:ext cx="3298983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8" y="2298987"/>
            <a:ext cx="2930524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6" indent="0">
              <a:buNone/>
              <a:defRPr sz="1600"/>
            </a:lvl2pPr>
            <a:lvl3pPr marL="914411" indent="0">
              <a:buNone/>
              <a:defRPr sz="1600"/>
            </a:lvl3pPr>
            <a:lvl4pPr marL="1371617" indent="0">
              <a:buNone/>
              <a:defRPr sz="1600"/>
            </a:lvl4pPr>
            <a:lvl5pPr marL="1828823" indent="0">
              <a:buNone/>
              <a:defRPr sz="1600"/>
            </a:lvl5pPr>
            <a:lvl6pPr marL="2286029" indent="0">
              <a:buNone/>
              <a:defRPr sz="1600"/>
            </a:lvl6pPr>
            <a:lvl7pPr marL="2743234" indent="0">
              <a:buNone/>
              <a:defRPr sz="1600"/>
            </a:lvl7pPr>
            <a:lvl8pPr marL="3200440" indent="0">
              <a:buNone/>
              <a:defRPr sz="1600"/>
            </a:lvl8pPr>
            <a:lvl9pPr marL="3657646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348" y="4772160"/>
            <a:ext cx="3300336" cy="101903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6" indent="0">
              <a:buNone/>
              <a:defRPr sz="1200"/>
            </a:lvl2pPr>
            <a:lvl3pPr marL="914411" indent="0">
              <a:buNone/>
              <a:defRPr sz="1000"/>
            </a:lvl3pPr>
            <a:lvl4pPr marL="1371617" indent="0">
              <a:buNone/>
              <a:defRPr sz="900"/>
            </a:lvl4pPr>
            <a:lvl5pPr marL="1828823" indent="0">
              <a:buNone/>
              <a:defRPr sz="900"/>
            </a:lvl5pPr>
            <a:lvl6pPr marL="2286029" indent="0">
              <a:buNone/>
              <a:defRPr sz="900"/>
            </a:lvl6pPr>
            <a:lvl7pPr marL="2743234" indent="0">
              <a:buNone/>
              <a:defRPr sz="900"/>
            </a:lvl7pPr>
            <a:lvl8pPr marL="3200440" indent="0">
              <a:buNone/>
              <a:defRPr sz="900"/>
            </a:lvl8pPr>
            <a:lvl9pPr marL="36576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73423" y="4195899"/>
            <a:ext cx="3289900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buNone/>
              <a:defRPr sz="2000" b="0">
                <a:solidFill>
                  <a:schemeClr val="tx1"/>
                </a:solidFill>
              </a:defRPr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52803" y="2298987"/>
            <a:ext cx="2932114" cy="1524000"/>
          </a:xfrm>
          <a:prstGeom prst="roundRect">
            <a:avLst>
              <a:gd name="adj" fmla="val 0"/>
            </a:avLst>
          </a:prstGeom>
          <a:noFill/>
          <a:ln w="14605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6" indent="0">
              <a:buNone/>
              <a:defRPr sz="1600"/>
            </a:lvl2pPr>
            <a:lvl3pPr marL="914411" indent="0">
              <a:buNone/>
              <a:defRPr sz="1600"/>
            </a:lvl3pPr>
            <a:lvl4pPr marL="1371617" indent="0">
              <a:buNone/>
              <a:defRPr sz="1600"/>
            </a:lvl4pPr>
            <a:lvl5pPr marL="1828823" indent="0">
              <a:buNone/>
              <a:defRPr sz="1600"/>
            </a:lvl5pPr>
            <a:lvl6pPr marL="2286029" indent="0">
              <a:buNone/>
              <a:defRPr sz="1600"/>
            </a:lvl6pPr>
            <a:lvl7pPr marL="2743234" indent="0">
              <a:buNone/>
              <a:defRPr sz="1600"/>
            </a:lvl7pPr>
            <a:lvl8pPr marL="3200440" indent="0">
              <a:buNone/>
              <a:defRPr sz="1600"/>
            </a:lvl8pPr>
            <a:lvl9pPr marL="3657646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73298" y="4772162"/>
            <a:ext cx="3294258" cy="1019037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6" indent="0">
              <a:buNone/>
              <a:defRPr sz="1200"/>
            </a:lvl2pPr>
            <a:lvl3pPr marL="914411" indent="0">
              <a:buNone/>
              <a:defRPr sz="1000"/>
            </a:lvl3pPr>
            <a:lvl4pPr marL="1371617" indent="0">
              <a:buNone/>
              <a:defRPr sz="900"/>
            </a:lvl4pPr>
            <a:lvl5pPr marL="1828823" indent="0">
              <a:buNone/>
              <a:defRPr sz="900"/>
            </a:lvl5pPr>
            <a:lvl6pPr marL="2286029" indent="0">
              <a:buNone/>
              <a:defRPr sz="900"/>
            </a:lvl6pPr>
            <a:lvl7pPr marL="2743234" indent="0">
              <a:buNone/>
              <a:defRPr sz="900"/>
            </a:lvl7pPr>
            <a:lvl8pPr marL="3200440" indent="0">
              <a:buNone/>
              <a:defRPr sz="900"/>
            </a:lvl8pPr>
            <a:lvl9pPr marL="3657646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609600"/>
            <a:ext cx="2542658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4" y="609600"/>
            <a:ext cx="7658706" cy="518160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29245" y="657227"/>
            <a:ext cx="9733513" cy="2852737"/>
          </a:xfrm>
        </p:spPr>
        <p:txBody>
          <a:bodyPr anchor="b">
            <a:normAutofit/>
          </a:bodyPr>
          <a:lstStyle>
            <a:lvl1pPr>
              <a:defRPr sz="3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29245" y="3602039"/>
            <a:ext cx="9733513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6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11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1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2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2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3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4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6" y="609600"/>
            <a:ext cx="10353762" cy="13263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6" y="2088320"/>
            <a:ext cx="5106004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3403" y="2088320"/>
            <a:ext cx="5094155" cy="370288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6" y="609600"/>
            <a:ext cx="10353762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805" y="2088320"/>
            <a:ext cx="4879198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3795" y="2912232"/>
            <a:ext cx="5107209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2003" y="2088320"/>
            <a:ext cx="4865554" cy="823912"/>
          </a:xfrm>
        </p:spPr>
        <p:txBody>
          <a:bodyPr anchor="b"/>
          <a:lstStyle>
            <a:lvl1pPr marL="0" indent="0">
              <a:lnSpc>
                <a:spcPct val="100000"/>
              </a:lnSpc>
              <a:buNone/>
              <a:defRPr sz="2400" b="1"/>
            </a:lvl1pPr>
            <a:lvl2pPr marL="457206" indent="0">
              <a:buNone/>
              <a:defRPr sz="2000" b="1"/>
            </a:lvl2pPr>
            <a:lvl3pPr marL="914411" indent="0">
              <a:buNone/>
              <a:defRPr sz="1800" b="1"/>
            </a:lvl3pPr>
            <a:lvl4pPr marL="1371617" indent="0">
              <a:buNone/>
              <a:defRPr sz="1600" b="1"/>
            </a:lvl4pPr>
            <a:lvl5pPr marL="1828823" indent="0">
              <a:buNone/>
              <a:defRPr sz="1600" b="1"/>
            </a:lvl5pPr>
            <a:lvl6pPr marL="2286029" indent="0">
              <a:buNone/>
              <a:defRPr sz="1600" b="1"/>
            </a:lvl6pPr>
            <a:lvl7pPr marL="2743234" indent="0">
              <a:buNone/>
              <a:defRPr sz="1600" b="1"/>
            </a:lvl7pPr>
            <a:lvl8pPr marL="3200440" indent="0">
              <a:buNone/>
              <a:defRPr sz="1600" b="1"/>
            </a:lvl8pPr>
            <a:lvl9pPr marL="3657646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912232"/>
            <a:ext cx="5095356" cy="287896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30" y="609600"/>
            <a:ext cx="3932236" cy="2362200"/>
          </a:xfrm>
        </p:spPr>
        <p:txBody>
          <a:bodyPr anchor="b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78065" y="609601"/>
            <a:ext cx="6189492" cy="5181600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230" y="2971801"/>
            <a:ext cx="3932236" cy="2819399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230" y="609600"/>
            <a:ext cx="5929772" cy="2362200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24804" y="758881"/>
            <a:ext cx="3255356" cy="4883038"/>
          </a:xfrm>
          <a:noFill/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6" indent="0">
              <a:buNone/>
              <a:defRPr sz="2800"/>
            </a:lvl2pPr>
            <a:lvl3pPr marL="914411" indent="0">
              <a:buNone/>
              <a:defRPr sz="2400"/>
            </a:lvl3pPr>
            <a:lvl4pPr marL="1371617" indent="0">
              <a:buNone/>
              <a:defRPr sz="2000"/>
            </a:lvl4pPr>
            <a:lvl5pPr marL="1828823" indent="0">
              <a:buNone/>
              <a:defRPr sz="2000"/>
            </a:lvl5pPr>
            <a:lvl6pPr marL="2286029" indent="0">
              <a:buNone/>
              <a:defRPr sz="2000"/>
            </a:lvl6pPr>
            <a:lvl7pPr marL="2743234" indent="0">
              <a:buNone/>
              <a:defRPr sz="2000"/>
            </a:lvl7pPr>
            <a:lvl8pPr marL="3200440" indent="0">
              <a:buNone/>
              <a:defRPr sz="2000"/>
            </a:lvl8pPr>
            <a:lvl9pPr marL="3657646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971800"/>
            <a:ext cx="5934949" cy="28194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6" indent="0">
              <a:buNone/>
              <a:defRPr sz="1400"/>
            </a:lvl2pPr>
            <a:lvl3pPr marL="914411" indent="0">
              <a:buNone/>
              <a:defRPr sz="1200"/>
            </a:lvl3pPr>
            <a:lvl4pPr marL="1371617" indent="0">
              <a:buNone/>
              <a:defRPr sz="1000"/>
            </a:lvl4pPr>
            <a:lvl5pPr marL="1828823" indent="0">
              <a:buNone/>
              <a:defRPr sz="1000"/>
            </a:lvl5pPr>
            <a:lvl6pPr marL="2286029" indent="0">
              <a:buNone/>
              <a:defRPr sz="1000"/>
            </a:lvl6pPr>
            <a:lvl7pPr marL="2743234" indent="0">
              <a:buNone/>
              <a:defRPr sz="1000"/>
            </a:lvl7pPr>
            <a:lvl8pPr marL="3200440" indent="0">
              <a:buNone/>
              <a:defRPr sz="1000"/>
            </a:lvl8pPr>
            <a:lvl9pPr marL="3657646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dirty="0"/>
              <a:t>1/18/2019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6" y="609600"/>
            <a:ext cx="10353762" cy="13263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6" y="2096064"/>
            <a:ext cx="10353762" cy="3695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dirty="0"/>
              <a:pPr/>
              <a:t>1/18/2019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6"/>
            <a:ext cx="667286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3" y="5883276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txStyles>
    <p:titleStyle>
      <a:lvl1pPr algn="ctr" defTabSz="914411" rtl="0" eaLnBrk="1" latinLnBrk="0" hangingPunct="1">
        <a:lnSpc>
          <a:spcPct val="90000"/>
        </a:lnSpc>
        <a:spcBef>
          <a:spcPct val="0"/>
        </a:spcBef>
        <a:buNone/>
        <a:defRPr sz="3400" b="1" i="0" kern="1200" cap="all">
          <a:solidFill>
            <a:schemeClr val="tx1"/>
          </a:solidFill>
          <a:effectLst>
            <a:outerShdw blurRad="50800" dist="63500" dir="2700000" algn="tl" rotWithShape="0">
              <a:srgbClr val="000000">
                <a:alpha val="48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228603" indent="-228603" algn="l" defTabSz="914411" rtl="0" eaLnBrk="1" latinLnBrk="0" hangingPunct="1">
        <a:lnSpc>
          <a:spcPct val="12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1pPr>
      <a:lvl2pPr marL="685808" indent="-228603" algn="l" defTabSz="914411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2pPr>
      <a:lvl3pPr marL="1143014" indent="-228603" algn="l" defTabSz="914411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3pPr>
      <a:lvl4pPr marL="1600220" indent="-228603" algn="l" defTabSz="914411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4pPr>
      <a:lvl5pPr marL="2057426" indent="-228603" algn="l" defTabSz="914411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5pPr>
      <a:lvl6pPr marL="2514632" indent="-228603" algn="l" defTabSz="914411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6pPr>
      <a:lvl7pPr marL="2971837" indent="-228603" algn="l" defTabSz="914411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7pPr>
      <a:lvl8pPr marL="3429043" indent="-228603" algn="l" defTabSz="914411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8pPr>
      <a:lvl9pPr marL="3886248" indent="-228603" algn="l" defTabSz="914411" rtl="0" eaLnBrk="1" latinLnBrk="0" hangingPunct="1">
        <a:lnSpc>
          <a:spcPct val="12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effectLst>
            <a:outerShdw blurRad="50800" dist="38100" dir="2700000" algn="tl" rotWithShape="0">
              <a:srgbClr val="000000">
                <a:alpha val="48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11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17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23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29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34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40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46" algn="l" defTabSz="914411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sz="6000" cap="none" spc="600" dirty="0" smtClean="0">
                <a:solidFill>
                  <a:srgbClr val="FFFF00"/>
                </a:solidFill>
                <a:ea typeface="微软简老宋" pitchFamily="2" charset="-122"/>
              </a:rPr>
              <a:t>Oakland University</a:t>
            </a:r>
            <a:r>
              <a:rPr lang="en-US" altLang="zh-CN" sz="6000" spc="600" dirty="0" smtClean="0">
                <a:solidFill>
                  <a:srgbClr val="FFFF00"/>
                </a:solidFill>
                <a:ea typeface="微软简老宋" pitchFamily="2" charset="-122"/>
              </a:rPr>
              <a:t/>
            </a:r>
            <a:br>
              <a:rPr lang="en-US" altLang="zh-CN" sz="6000" spc="600" dirty="0" smtClean="0">
                <a:solidFill>
                  <a:srgbClr val="FFFF00"/>
                </a:solidFill>
                <a:ea typeface="微软简老宋" pitchFamily="2" charset="-122"/>
              </a:rPr>
            </a:br>
            <a:r>
              <a:rPr lang="zh-CN" altLang="en-US" sz="6000" spc="600" dirty="0" smtClean="0">
                <a:solidFill>
                  <a:srgbClr val="FFFF00"/>
                </a:solidFill>
                <a:ea typeface="微软简老宋" pitchFamily="2" charset="-122"/>
              </a:rPr>
              <a:t>招生项目介绍</a:t>
            </a:r>
            <a:endParaRPr lang="en-US" sz="6000" spc="600" dirty="0">
              <a:solidFill>
                <a:srgbClr val="FFFF00"/>
              </a:solidFill>
              <a:ea typeface="微软简老宋" pitchFamily="2" charset="-122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zh-CN" altLang="en-US" spc="600" dirty="0">
                <a:solidFill>
                  <a:srgbClr val="FFFF00"/>
                </a:solidFill>
                <a:ea typeface="微软简老宋" pitchFamily="2" charset="-122"/>
              </a:rPr>
              <a:t>刘安毅</a:t>
            </a:r>
            <a:r>
              <a:rPr lang="zh-CN" altLang="en-US" spc="600" dirty="0" smtClean="0">
                <a:solidFill>
                  <a:srgbClr val="FFFF00"/>
                </a:solidFill>
                <a:ea typeface="微软简老宋" pitchFamily="2" charset="-122"/>
              </a:rPr>
              <a:t>老师</a:t>
            </a:r>
            <a:endParaRPr lang="en-US" altLang="zh-CN" spc="600" dirty="0" smtClean="0">
              <a:solidFill>
                <a:srgbClr val="FFFF00"/>
              </a:solidFill>
              <a:ea typeface="微软简老宋" pitchFamily="2" charset="-122"/>
            </a:endParaRPr>
          </a:p>
          <a:p>
            <a:r>
              <a:rPr lang="zh-CN" altLang="en-US" spc="600" dirty="0">
                <a:solidFill>
                  <a:srgbClr val="FFFF00"/>
                </a:solidFill>
                <a:ea typeface="微软简老宋" pitchFamily="2" charset="-122"/>
              </a:rPr>
              <a:t>信息</a:t>
            </a:r>
            <a:r>
              <a:rPr lang="zh-CN" altLang="en-US" spc="600" dirty="0" smtClean="0">
                <a:solidFill>
                  <a:srgbClr val="FFFF00"/>
                </a:solidFill>
                <a:ea typeface="微软简老宋" pitchFamily="2" charset="-122"/>
              </a:rPr>
              <a:t>安全专业</a:t>
            </a:r>
            <a:endParaRPr lang="en-US" altLang="zh-CN" spc="600" dirty="0" smtClean="0">
              <a:solidFill>
                <a:srgbClr val="FFFF00"/>
              </a:solidFill>
              <a:ea typeface="微软简老宋" pitchFamily="2" charset="-122"/>
            </a:endParaRPr>
          </a:p>
          <a:p>
            <a:r>
              <a:rPr lang="zh-CN" altLang="en-US" spc="600" dirty="0" smtClean="0">
                <a:solidFill>
                  <a:srgbClr val="FFFF00"/>
                </a:solidFill>
                <a:ea typeface="微软简老宋" pitchFamily="2" charset="-122"/>
              </a:rPr>
              <a:t>博士生导师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88877" y="5606900"/>
            <a:ext cx="2630861" cy="1148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506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6" y="195714"/>
            <a:ext cx="10353762" cy="1326321"/>
          </a:xfrm>
        </p:spPr>
        <p:txBody>
          <a:bodyPr>
            <a:normAutofit/>
          </a:bodyPr>
          <a:lstStyle/>
          <a:p>
            <a:r>
              <a:rPr lang="zh-CN" altLang="en-US" sz="4800" spc="600" dirty="0">
                <a:solidFill>
                  <a:srgbClr val="FFFF00"/>
                </a:solidFill>
                <a:ea typeface="微软简老宋" pitchFamily="2" charset="-122"/>
              </a:rPr>
              <a:t>我们是谁？</a:t>
            </a:r>
            <a:endParaRPr lang="en-US" sz="4800" spc="600" dirty="0">
              <a:solidFill>
                <a:srgbClr val="FFFF00"/>
              </a:solidFill>
              <a:ea typeface="微软简老宋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7930" y="1522035"/>
            <a:ext cx="11497397" cy="5148272"/>
          </a:xfrm>
        </p:spPr>
        <p:txBody>
          <a:bodyPr>
            <a:noAutofit/>
          </a:bodyPr>
          <a:lstStyle/>
          <a:p>
            <a:r>
              <a:rPr lang="zh-CN" altLang="en-US" sz="3200" dirty="0" smtClean="0">
                <a:ea typeface="微软简老宋" pitchFamily="2" charset="-122"/>
              </a:rPr>
              <a:t>一群从事并</a:t>
            </a:r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热爱</a:t>
            </a:r>
            <a:r>
              <a:rPr lang="zh-CN" altLang="en-US" sz="3200" dirty="0" smtClean="0">
                <a:ea typeface="微软简老宋" pitchFamily="2" charset="-122"/>
              </a:rPr>
              <a:t>科研工作的</a:t>
            </a:r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普通</a:t>
            </a:r>
            <a:r>
              <a:rPr lang="zh-CN" altLang="en-US" sz="3600" b="1" dirty="0" smtClean="0">
                <a:solidFill>
                  <a:srgbClr val="FFFF00"/>
                </a:solidFill>
                <a:ea typeface="微软简老宋" pitchFamily="2" charset="-122"/>
              </a:rPr>
              <a:t>人</a:t>
            </a:r>
            <a:r>
              <a:rPr lang="zh-CN" altLang="en-US" sz="3200" dirty="0" smtClean="0">
                <a:ea typeface="微软简老宋" pitchFamily="2" charset="-122"/>
              </a:rPr>
              <a:t>。</a:t>
            </a:r>
            <a:endParaRPr lang="en-US" altLang="zh-CN" sz="3200" dirty="0" smtClean="0">
              <a:ea typeface="微软简老宋" pitchFamily="2" charset="-122"/>
            </a:endParaRPr>
          </a:p>
          <a:p>
            <a:r>
              <a:rPr lang="zh-CN" altLang="en-US" sz="3200" dirty="0" smtClean="0">
                <a:ea typeface="微软简老宋" pitchFamily="2" charset="-122"/>
              </a:rPr>
              <a:t>从现实中</a:t>
            </a:r>
            <a:r>
              <a:rPr lang="zh-CN" altLang="en-US" sz="3600" b="1" dirty="0" smtClean="0">
                <a:solidFill>
                  <a:srgbClr val="FFFF00"/>
                </a:solidFill>
                <a:ea typeface="微软简老宋" pitchFamily="2" charset="-122"/>
              </a:rPr>
              <a:t>存在的问题</a:t>
            </a:r>
            <a:r>
              <a:rPr lang="zh-CN" altLang="en-US" sz="3200" dirty="0" smtClean="0">
                <a:ea typeface="微软简老宋" pitchFamily="2" charset="-122"/>
              </a:rPr>
              <a:t>入手，发现被人</a:t>
            </a:r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忽视</a:t>
            </a:r>
            <a:r>
              <a:rPr lang="zh-CN" altLang="en-US" sz="3200" dirty="0" smtClean="0">
                <a:ea typeface="微软简老宋" pitchFamily="2" charset="-122"/>
              </a:rPr>
              <a:t>或</a:t>
            </a:r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熟视无睹</a:t>
            </a:r>
            <a:r>
              <a:rPr lang="zh-CN" altLang="en-US" sz="3200" dirty="0" smtClean="0">
                <a:ea typeface="微软简老宋" pitchFamily="2" charset="-122"/>
              </a:rPr>
              <a:t>的</a:t>
            </a:r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安全漏洞</a:t>
            </a:r>
            <a:r>
              <a:rPr lang="zh-CN" altLang="en-US" sz="3200" dirty="0" smtClean="0">
                <a:ea typeface="微软简老宋" pitchFamily="2" charset="-122"/>
              </a:rPr>
              <a:t>，开发安全</a:t>
            </a:r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系统原型</a:t>
            </a:r>
            <a:r>
              <a:rPr lang="zh-CN" altLang="en-US" sz="3200" dirty="0" smtClean="0">
                <a:ea typeface="微软简老宋" pitchFamily="2" charset="-122"/>
              </a:rPr>
              <a:t>。</a:t>
            </a:r>
            <a:endParaRPr lang="en-US" altLang="zh-CN" sz="3200" dirty="0" smtClean="0">
              <a:ea typeface="微软简老宋" pitchFamily="2" charset="-122"/>
            </a:endParaRPr>
          </a:p>
          <a:p>
            <a:r>
              <a:rPr lang="zh-CN" altLang="en-US" sz="3200" dirty="0" smtClean="0">
                <a:ea typeface="微软简老宋" pitchFamily="2" charset="-122"/>
              </a:rPr>
              <a:t>我们的</a:t>
            </a:r>
            <a:r>
              <a:rPr lang="zh-CN" altLang="en-US" sz="3200" b="1" i="1" u="sng" dirty="0" smtClean="0">
                <a:solidFill>
                  <a:srgbClr val="FFFF00"/>
                </a:solidFill>
                <a:ea typeface="微软简老宋" pitchFamily="2" charset="-122"/>
              </a:rPr>
              <a:t>日常生活</a:t>
            </a:r>
            <a:r>
              <a:rPr lang="zh-CN" altLang="en-US" sz="3200" dirty="0" smtClean="0">
                <a:ea typeface="微软简老宋" pitchFamily="2" charset="-122"/>
              </a:rPr>
              <a:t>：</a:t>
            </a:r>
            <a:endParaRPr lang="en-US" altLang="zh-CN" sz="3200" dirty="0" smtClean="0">
              <a:ea typeface="微软简老宋" pitchFamily="2" charset="-122"/>
            </a:endParaRPr>
          </a:p>
          <a:p>
            <a:pPr lvl="1">
              <a:buFont typeface="Rockwell" panose="02060603020205020403" pitchFamily="18" charset="0"/>
              <a:buChar char="-"/>
            </a:pPr>
            <a:r>
              <a:rPr lang="zh-CN" altLang="en-US" sz="2800" dirty="0" smtClean="0">
                <a:ea typeface="微软简老宋" pitchFamily="2" charset="-122"/>
              </a:rPr>
              <a:t>采集</a:t>
            </a:r>
            <a:r>
              <a:rPr lang="en-US" altLang="zh-CN" sz="2800" dirty="0" smtClean="0">
                <a:ea typeface="微软简老宋" pitchFamily="2" charset="-122"/>
              </a:rPr>
              <a:t>/</a:t>
            </a:r>
            <a:r>
              <a:rPr lang="zh-CN" altLang="en-US" sz="2800" dirty="0" smtClean="0">
                <a:ea typeface="微软简老宋" pitchFamily="2" charset="-122"/>
              </a:rPr>
              <a:t>分析</a:t>
            </a:r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数据</a:t>
            </a:r>
            <a:r>
              <a:rPr lang="zh-CN" altLang="en-US" sz="2800" dirty="0" smtClean="0">
                <a:ea typeface="微软简老宋" pitchFamily="2" charset="-122"/>
              </a:rPr>
              <a:t>，设计</a:t>
            </a:r>
            <a:r>
              <a:rPr lang="en-US" altLang="zh-CN" sz="2800" dirty="0" smtClean="0">
                <a:ea typeface="微软简老宋" pitchFamily="2" charset="-122"/>
              </a:rPr>
              <a:t>/</a:t>
            </a:r>
            <a:r>
              <a:rPr lang="zh-CN" altLang="en-US" sz="2800" dirty="0" smtClean="0">
                <a:ea typeface="微软简老宋" pitchFamily="2" charset="-122"/>
              </a:rPr>
              <a:t>实现</a:t>
            </a:r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算法</a:t>
            </a:r>
            <a:r>
              <a:rPr lang="zh-CN" altLang="en-US" sz="2800" dirty="0" smtClean="0">
                <a:ea typeface="微软简老宋" pitchFamily="2" charset="-122"/>
              </a:rPr>
              <a:t>，</a:t>
            </a:r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编程</a:t>
            </a:r>
            <a:r>
              <a:rPr lang="zh-CN" altLang="en-US" sz="2800" dirty="0" smtClean="0">
                <a:ea typeface="微软简老宋" pitchFamily="2" charset="-122"/>
              </a:rPr>
              <a:t>进行验证。</a:t>
            </a:r>
            <a:endParaRPr lang="en-US" altLang="zh-CN" sz="2800" dirty="0" smtClean="0">
              <a:ea typeface="微软简老宋" pitchFamily="2" charset="-122"/>
            </a:endParaRPr>
          </a:p>
          <a:p>
            <a:pPr lvl="1">
              <a:buFont typeface="Rockwell" panose="02060603020205020403" pitchFamily="18" charset="0"/>
              <a:buChar char="-"/>
            </a:pPr>
            <a:r>
              <a:rPr lang="zh-CN" altLang="en-US" sz="2800" dirty="0" smtClean="0">
                <a:ea typeface="微软简老宋" pitchFamily="2" charset="-122"/>
              </a:rPr>
              <a:t>讨论，读</a:t>
            </a:r>
            <a:r>
              <a:rPr lang="en-US" altLang="zh-CN" sz="2800" dirty="0" smtClean="0">
                <a:ea typeface="微软简老宋" pitchFamily="2" charset="-122"/>
              </a:rPr>
              <a:t>/</a:t>
            </a:r>
            <a:r>
              <a:rPr lang="zh-CN" altLang="en-US" sz="2800" dirty="0" smtClean="0">
                <a:ea typeface="微软简老宋" pitchFamily="2" charset="-122"/>
              </a:rPr>
              <a:t>写</a:t>
            </a:r>
            <a:r>
              <a:rPr lang="zh-CN" altLang="en-US" sz="3600" b="1" dirty="0" smtClean="0">
                <a:solidFill>
                  <a:srgbClr val="FFFF00"/>
                </a:solidFill>
                <a:ea typeface="微软简老宋" pitchFamily="2" charset="-122"/>
              </a:rPr>
              <a:t>论文。</a:t>
            </a:r>
            <a:endParaRPr lang="en-US" altLang="zh-CN" sz="3600" b="1" dirty="0">
              <a:solidFill>
                <a:srgbClr val="FFFF00"/>
              </a:solidFill>
              <a:ea typeface="微软简老宋" pitchFamily="2" charset="-122"/>
            </a:endParaRPr>
          </a:p>
          <a:p>
            <a:pPr lvl="1">
              <a:buFont typeface="Rockwell" panose="02060603020205020403" pitchFamily="18" charset="0"/>
              <a:buChar char="-"/>
            </a:pPr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务实，不忽悠！</a:t>
            </a:r>
            <a:endParaRPr lang="en-US" sz="3600" b="1" dirty="0">
              <a:solidFill>
                <a:srgbClr val="FFFF00"/>
              </a:solidFill>
              <a:ea typeface="微软简老宋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5118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6599" y="79122"/>
            <a:ext cx="10353761" cy="1326321"/>
          </a:xfrm>
        </p:spPr>
        <p:txBody>
          <a:bodyPr>
            <a:normAutofit/>
          </a:bodyPr>
          <a:lstStyle/>
          <a:p>
            <a:r>
              <a:rPr lang="zh-CN" altLang="en-US" sz="4800" spc="600" dirty="0">
                <a:solidFill>
                  <a:srgbClr val="FFFF00"/>
                </a:solidFill>
                <a:ea typeface="微软简老宋" pitchFamily="2" charset="-122"/>
              </a:rPr>
              <a:t>我们的目标和愿景</a:t>
            </a:r>
            <a:endParaRPr lang="en-US" sz="4800" spc="600" dirty="0">
              <a:solidFill>
                <a:srgbClr val="FFFF00"/>
              </a:solidFill>
              <a:ea typeface="微软简老宋" pitchFamily="2" charset="-122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53072" y="5106223"/>
            <a:ext cx="3024449" cy="16443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54040" y="1547933"/>
            <a:ext cx="1499031" cy="111841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35928" y="2282158"/>
            <a:ext cx="1395596" cy="1395596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365601" y="5130264"/>
            <a:ext cx="2936015" cy="159625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4491" y="2502134"/>
            <a:ext cx="974956" cy="997240"/>
          </a:xfrm>
          <a:prstGeom prst="rect">
            <a:avLst/>
          </a:prstGeom>
        </p:spPr>
      </p:pic>
      <p:grpSp>
        <p:nvGrpSpPr>
          <p:cNvPr id="23" name="Group 22"/>
          <p:cNvGrpSpPr/>
          <p:nvPr/>
        </p:nvGrpSpPr>
        <p:grpSpPr>
          <a:xfrm>
            <a:off x="1901428" y="1925418"/>
            <a:ext cx="8551159" cy="4615270"/>
            <a:chOff x="1901428" y="1925418"/>
            <a:chExt cx="8551159" cy="4615270"/>
          </a:xfrm>
        </p:grpSpPr>
        <p:sp>
          <p:nvSpPr>
            <p:cNvPr id="16" name="Left-Right Arrow 15"/>
            <p:cNvSpPr/>
            <p:nvPr/>
          </p:nvSpPr>
          <p:spPr>
            <a:xfrm rot="20137764">
              <a:off x="2555856" y="1989555"/>
              <a:ext cx="2213810" cy="654518"/>
            </a:xfrm>
            <a:prstGeom prst="leftRightArrow">
              <a:avLst/>
            </a:prstGeom>
            <a:solidFill>
              <a:srgbClr val="FFC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17" name="Left-Right Arrow 16"/>
            <p:cNvSpPr/>
            <p:nvPr/>
          </p:nvSpPr>
          <p:spPr>
            <a:xfrm rot="1200867">
              <a:off x="7606381" y="1925418"/>
              <a:ext cx="2213810" cy="654518"/>
            </a:xfrm>
            <a:prstGeom prst="leftRightArrow">
              <a:avLst/>
            </a:prstGeom>
            <a:solidFill>
              <a:srgbClr val="FFC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18" name="Left-Right Arrow 17"/>
            <p:cNvSpPr/>
            <p:nvPr/>
          </p:nvSpPr>
          <p:spPr>
            <a:xfrm rot="3373469">
              <a:off x="1121782" y="4277426"/>
              <a:ext cx="2213810" cy="654518"/>
            </a:xfrm>
            <a:prstGeom prst="leftRightArrow">
              <a:avLst/>
            </a:prstGeom>
            <a:solidFill>
              <a:srgbClr val="FFC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19" name="Left-Right Arrow 18"/>
            <p:cNvSpPr/>
            <p:nvPr/>
          </p:nvSpPr>
          <p:spPr>
            <a:xfrm rot="7580178">
              <a:off x="9018423" y="4361300"/>
              <a:ext cx="2213810" cy="654518"/>
            </a:xfrm>
            <a:prstGeom prst="leftRightArrow">
              <a:avLst/>
            </a:prstGeom>
            <a:solidFill>
              <a:srgbClr val="FFC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00"/>
                </a:solidFill>
              </a:endParaRPr>
            </a:p>
          </p:txBody>
        </p:sp>
        <p:sp>
          <p:nvSpPr>
            <p:cNvPr id="21" name="Left-Right Arrow 20"/>
            <p:cNvSpPr/>
            <p:nvPr/>
          </p:nvSpPr>
          <p:spPr>
            <a:xfrm>
              <a:off x="5430778" y="5886170"/>
              <a:ext cx="1345405" cy="654518"/>
            </a:xfrm>
            <a:prstGeom prst="leftRightArrow">
              <a:avLst/>
            </a:prstGeom>
            <a:solidFill>
              <a:srgbClr val="FFC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F0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3426391" y="3099911"/>
            <a:ext cx="5489003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Secure Smart and </a:t>
            </a:r>
          </a:p>
          <a:p>
            <a:pPr algn="ctr"/>
            <a:r>
              <a:rPr lang="en-US" sz="48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haroni" panose="02010803020104030203" pitchFamily="2" charset="-79"/>
                <a:cs typeface="Aharoni" panose="02010803020104030203" pitchFamily="2" charset="-79"/>
              </a:rPr>
              <a:t>Connected Society</a:t>
            </a:r>
            <a:endParaRPr lang="en-US" sz="48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</p:spTree>
    <p:extLst>
      <p:ext uri="{BB962C8B-B14F-4D97-AF65-F5344CB8AC3E}">
        <p14:creationId xmlns:p14="http://schemas.microsoft.com/office/powerpoint/2010/main" val="1073282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7167" y="311218"/>
            <a:ext cx="10353761" cy="988194"/>
          </a:xfrm>
        </p:spPr>
        <p:txBody>
          <a:bodyPr>
            <a:normAutofit/>
          </a:bodyPr>
          <a:lstStyle/>
          <a:p>
            <a:r>
              <a:rPr lang="zh-CN" altLang="en-US" sz="4800" spc="600" dirty="0">
                <a:solidFill>
                  <a:srgbClr val="FFFF00"/>
                </a:solidFill>
                <a:ea typeface="微软简老宋" pitchFamily="2" charset="-122"/>
              </a:rPr>
              <a:t>我们的科研项目</a:t>
            </a:r>
            <a:endParaRPr lang="en-US" sz="4400" dirty="0"/>
          </a:p>
        </p:txBody>
      </p:sp>
      <p:sp>
        <p:nvSpPr>
          <p:cNvPr id="6" name="Rectangle 5"/>
          <p:cNvSpPr/>
          <p:nvPr/>
        </p:nvSpPr>
        <p:spPr>
          <a:xfrm>
            <a:off x="630664" y="1299412"/>
            <a:ext cx="11016265" cy="5359581"/>
          </a:xfrm>
          <a:prstGeom prst="rect">
            <a:avLst/>
          </a:prstGeom>
          <a:solidFill>
            <a:srgbClr val="0033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zh-CN" altLang="en-US" sz="6000" dirty="0" smtClean="0">
                <a:solidFill>
                  <a:srgbClr val="FFC000"/>
                </a:solidFill>
                <a:ea typeface="微软简老宋" pitchFamily="2" charset="-122"/>
              </a:rPr>
              <a:t>下一代的物联网</a:t>
            </a:r>
            <a:endParaRPr lang="en-US" altLang="zh-CN" sz="6000" dirty="0" smtClean="0">
              <a:solidFill>
                <a:srgbClr val="FFC000"/>
              </a:solidFill>
              <a:ea typeface="微软简老宋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6000" dirty="0" smtClean="0">
                <a:solidFill>
                  <a:srgbClr val="FFC000"/>
                </a:solidFill>
                <a:ea typeface="微软简老宋" pitchFamily="2" charset="-122"/>
              </a:rPr>
              <a:t>下一代的智能汽车</a:t>
            </a:r>
            <a:endParaRPr lang="en-US" altLang="zh-CN" sz="6000" dirty="0" smtClean="0">
              <a:solidFill>
                <a:srgbClr val="FFC000"/>
              </a:solidFill>
              <a:ea typeface="微软简老宋" pitchFamily="2" charset="-122"/>
            </a:endParaRPr>
          </a:p>
          <a:p>
            <a:pPr algn="ctr">
              <a:lnSpc>
                <a:spcPct val="150000"/>
              </a:lnSpc>
            </a:pPr>
            <a:r>
              <a:rPr lang="zh-CN" altLang="en-US" sz="6000" dirty="0" smtClean="0">
                <a:solidFill>
                  <a:srgbClr val="FFC000"/>
                </a:solidFill>
                <a:ea typeface="微软简老宋" pitchFamily="2" charset="-122"/>
              </a:rPr>
              <a:t>安全吗？</a:t>
            </a:r>
            <a:endParaRPr lang="en-US" sz="6000" dirty="0">
              <a:solidFill>
                <a:srgbClr val="FFC000"/>
              </a:solidFill>
              <a:ea typeface="微软简老宋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0905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3" y="320842"/>
            <a:ext cx="10353761" cy="1326321"/>
          </a:xfrm>
        </p:spPr>
        <p:txBody>
          <a:bodyPr>
            <a:normAutofit/>
          </a:bodyPr>
          <a:lstStyle/>
          <a:p>
            <a:r>
              <a:rPr lang="zh-CN" altLang="en-US" sz="4800" spc="600" dirty="0">
                <a:solidFill>
                  <a:srgbClr val="FFFF00"/>
                </a:solidFill>
                <a:ea typeface="微软简老宋" pitchFamily="2" charset="-122"/>
              </a:rPr>
              <a:t>我们的科研条件</a:t>
            </a:r>
            <a:endParaRPr lang="en-US" sz="4800" spc="600" dirty="0">
              <a:solidFill>
                <a:srgbClr val="FFFF00"/>
              </a:solidFill>
              <a:ea typeface="微软简老宋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8395" y="1531659"/>
            <a:ext cx="11184556" cy="5038189"/>
          </a:xfrm>
        </p:spPr>
        <p:txBody>
          <a:bodyPr>
            <a:normAutofit fontScale="92500" lnSpcReduction="10000"/>
          </a:bodyPr>
          <a:lstStyle/>
          <a:p>
            <a:r>
              <a:rPr lang="zh-CN" altLang="en-US" sz="3200" dirty="0" smtClean="0">
                <a:ea typeface="微软简老宋" pitchFamily="2" charset="-122"/>
              </a:rPr>
              <a:t>如果</a:t>
            </a:r>
            <a:r>
              <a:rPr lang="zh-CN" altLang="en-US" sz="3200" dirty="0">
                <a:ea typeface="微软简老宋" pitchFamily="2" charset="-122"/>
              </a:rPr>
              <a:t>你志在牛校，</a:t>
            </a:r>
            <a:r>
              <a:rPr lang="zh-CN" altLang="en-US" sz="3600" b="1" dirty="0" smtClean="0">
                <a:solidFill>
                  <a:srgbClr val="FFFF00"/>
                </a:solidFill>
                <a:ea typeface="微软简老宋" pitchFamily="2" charset="-122"/>
              </a:rPr>
              <a:t>请绕行！</a:t>
            </a:r>
            <a:endParaRPr lang="en-US" altLang="zh-CN" sz="3600" b="1" dirty="0" smtClean="0">
              <a:solidFill>
                <a:srgbClr val="FFFF00"/>
              </a:solidFill>
              <a:ea typeface="微软简老宋" pitchFamily="2" charset="-122"/>
            </a:endParaRPr>
          </a:p>
          <a:p>
            <a:r>
              <a:rPr lang="zh-CN" altLang="en-US" sz="3200" dirty="0">
                <a:ea typeface="微软简老宋" pitchFamily="2" charset="-122"/>
              </a:rPr>
              <a:t>如果</a:t>
            </a:r>
            <a:r>
              <a:rPr lang="zh-CN" altLang="en-US" sz="3200" dirty="0" smtClean="0">
                <a:ea typeface="微软简老宋" pitchFamily="2" charset="-122"/>
              </a:rPr>
              <a:t>你嫌科研太苦太累，</a:t>
            </a:r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请绕行</a:t>
            </a:r>
            <a:r>
              <a:rPr lang="zh-CN" altLang="en-US" sz="3600" b="1" dirty="0" smtClean="0">
                <a:solidFill>
                  <a:srgbClr val="FFFF00"/>
                </a:solidFill>
                <a:ea typeface="微软简老宋" pitchFamily="2" charset="-122"/>
              </a:rPr>
              <a:t>！</a:t>
            </a:r>
            <a:endParaRPr lang="en-US" altLang="zh-CN" sz="3200" b="1" dirty="0">
              <a:ea typeface="微软简老宋" pitchFamily="2" charset="-122"/>
            </a:endParaRPr>
          </a:p>
          <a:p>
            <a:r>
              <a:rPr lang="zh-CN" altLang="en-US" sz="3200" dirty="0" smtClean="0">
                <a:ea typeface="微软简老宋" pitchFamily="2" charset="-122"/>
              </a:rPr>
              <a:t>但是，我</a:t>
            </a:r>
            <a:endParaRPr lang="en-US" altLang="zh-CN" sz="3200" dirty="0" smtClean="0">
              <a:ea typeface="微软简老宋" pitchFamily="2" charset="-122"/>
            </a:endParaRPr>
          </a:p>
          <a:p>
            <a:pPr lvl="1">
              <a:buFont typeface="Rockwell" panose="02060603020205020403" pitchFamily="18" charset="0"/>
              <a:buChar char="-"/>
            </a:pPr>
            <a:r>
              <a:rPr lang="zh-CN" altLang="en-US" sz="3000" dirty="0" smtClean="0">
                <a:ea typeface="微软简老宋" pitchFamily="2" charset="-122"/>
              </a:rPr>
              <a:t>你</a:t>
            </a:r>
            <a:r>
              <a:rPr lang="zh-CN" altLang="en-US" sz="3200" b="1" dirty="0" smtClean="0">
                <a:solidFill>
                  <a:srgbClr val="FFFF00"/>
                </a:solidFill>
                <a:ea typeface="微软简老宋" pitchFamily="2" charset="-122"/>
              </a:rPr>
              <a:t>随时随地</a:t>
            </a:r>
            <a:r>
              <a:rPr lang="zh-CN" altLang="en-US" sz="3000" dirty="0" smtClean="0">
                <a:ea typeface="微软简老宋" pitchFamily="2" charset="-122"/>
              </a:rPr>
              <a:t>都能找到。 </a:t>
            </a:r>
            <a:endParaRPr lang="en-US" altLang="zh-CN" sz="3000" dirty="0" smtClean="0">
              <a:ea typeface="微软简老宋" pitchFamily="2" charset="-122"/>
            </a:endParaRPr>
          </a:p>
          <a:p>
            <a:pPr lvl="1">
              <a:buFont typeface="Rockwell" panose="02060603020205020403" pitchFamily="18" charset="0"/>
              <a:buChar char="-"/>
            </a:pPr>
            <a:r>
              <a:rPr lang="zh-CN" altLang="en-US" sz="3000" dirty="0" smtClean="0">
                <a:ea typeface="微软简老宋" pitchFamily="2" charset="-122"/>
              </a:rPr>
              <a:t>可以</a:t>
            </a:r>
            <a:r>
              <a:rPr lang="zh-CN" altLang="en-US" sz="3200" b="1" dirty="0" smtClean="0">
                <a:solidFill>
                  <a:srgbClr val="FFFF00"/>
                </a:solidFill>
                <a:ea typeface="微软简老宋" pitchFamily="2" charset="-122"/>
              </a:rPr>
              <a:t>从零开始</a:t>
            </a:r>
            <a:r>
              <a:rPr lang="zh-CN" altLang="en-US" sz="3000" dirty="0" smtClean="0">
                <a:ea typeface="微软简老宋" pitchFamily="2" charset="-122"/>
              </a:rPr>
              <a:t>教你怎样</a:t>
            </a:r>
            <a:r>
              <a:rPr lang="zh-CN" altLang="en-US" sz="3000" dirty="0">
                <a:ea typeface="微软简老宋" pitchFamily="2" charset="-122"/>
              </a:rPr>
              <a:t>做研</a:t>
            </a:r>
            <a:r>
              <a:rPr lang="zh-CN" altLang="en-US" sz="3000" dirty="0" smtClean="0">
                <a:ea typeface="微软简老宋" pitchFamily="2" charset="-122"/>
              </a:rPr>
              <a:t>究，写论文。</a:t>
            </a:r>
            <a:endParaRPr lang="en-US" altLang="zh-CN" sz="3000" dirty="0">
              <a:ea typeface="微软简老宋" pitchFamily="2" charset="-122"/>
            </a:endParaRPr>
          </a:p>
          <a:p>
            <a:pPr lvl="1">
              <a:buFont typeface="Rockwell" panose="02060603020205020403" pitchFamily="18" charset="0"/>
              <a:buChar char="-"/>
            </a:pPr>
            <a:r>
              <a:rPr lang="zh-CN" altLang="en-US" sz="3000" dirty="0">
                <a:ea typeface="微软简老宋" pitchFamily="2" charset="-122"/>
              </a:rPr>
              <a:t>创造</a:t>
            </a:r>
            <a:r>
              <a:rPr lang="zh-CN" altLang="en-US" sz="3000" dirty="0" smtClean="0">
                <a:ea typeface="微软简老宋" pitchFamily="2" charset="-122"/>
              </a:rPr>
              <a:t>你</a:t>
            </a:r>
            <a:r>
              <a:rPr lang="zh-CN" altLang="en-US" sz="3000" dirty="0">
                <a:ea typeface="微软简老宋" pitchFamily="2" charset="-122"/>
              </a:rPr>
              <a:t>能想到</a:t>
            </a:r>
            <a:r>
              <a:rPr lang="zh-CN" altLang="en-US" sz="3000" dirty="0" smtClean="0">
                <a:ea typeface="微软简老宋" pitchFamily="2" charset="-122"/>
              </a:rPr>
              <a:t>的的</a:t>
            </a:r>
            <a:r>
              <a:rPr lang="zh-CN" altLang="en-US" sz="3200" b="1" dirty="0">
                <a:solidFill>
                  <a:srgbClr val="FFFF00"/>
                </a:solidFill>
                <a:ea typeface="微软简老宋" pitchFamily="2" charset="-122"/>
              </a:rPr>
              <a:t>软硬</a:t>
            </a:r>
            <a:r>
              <a:rPr lang="zh-CN" altLang="en-US" sz="3200" b="1" dirty="0" smtClean="0">
                <a:solidFill>
                  <a:srgbClr val="FFFF00"/>
                </a:solidFill>
                <a:ea typeface="微软简老宋" pitchFamily="2" charset="-122"/>
              </a:rPr>
              <a:t>件</a:t>
            </a:r>
            <a:r>
              <a:rPr lang="zh-CN" altLang="en-US" sz="3200" b="1" dirty="0">
                <a:solidFill>
                  <a:srgbClr val="FFFF00"/>
                </a:solidFill>
                <a:ea typeface="微软简老宋" pitchFamily="2" charset="-122"/>
              </a:rPr>
              <a:t>条</a:t>
            </a:r>
            <a:r>
              <a:rPr lang="zh-CN" altLang="en-US" sz="3200" b="1" dirty="0" smtClean="0">
                <a:solidFill>
                  <a:srgbClr val="FFFF00"/>
                </a:solidFill>
                <a:ea typeface="微软简老宋" pitchFamily="2" charset="-122"/>
              </a:rPr>
              <a:t>件</a:t>
            </a:r>
            <a:r>
              <a:rPr lang="zh-CN" altLang="en-US" sz="3000" dirty="0" smtClean="0">
                <a:ea typeface="微软简老宋" pitchFamily="2" charset="-122"/>
              </a:rPr>
              <a:t>。</a:t>
            </a:r>
            <a:endParaRPr lang="en-US" altLang="zh-CN" sz="3000" dirty="0" smtClean="0">
              <a:ea typeface="微软简老宋" pitchFamily="2" charset="-122"/>
            </a:endParaRPr>
          </a:p>
          <a:p>
            <a:pPr lvl="1">
              <a:buFont typeface="Rockwell" panose="02060603020205020403" pitchFamily="18" charset="0"/>
              <a:buChar char="-"/>
            </a:pPr>
            <a:r>
              <a:rPr lang="zh-CN" altLang="en-US" sz="3000" dirty="0" smtClean="0">
                <a:ea typeface="微软简老宋" pitchFamily="2" charset="-122"/>
              </a:rPr>
              <a:t>帮你解决生活中的</a:t>
            </a:r>
            <a:r>
              <a:rPr lang="zh-CN" altLang="en-US" sz="3500" b="1" dirty="0" smtClean="0">
                <a:solidFill>
                  <a:srgbClr val="FFFF00"/>
                </a:solidFill>
                <a:ea typeface="微软简老宋" pitchFamily="2" charset="-122"/>
              </a:rPr>
              <a:t>点滴困难</a:t>
            </a:r>
            <a:r>
              <a:rPr lang="zh-CN" altLang="en-US" sz="3000" dirty="0">
                <a:ea typeface="微软简老宋" pitchFamily="2" charset="-122"/>
              </a:rPr>
              <a:t>。</a:t>
            </a:r>
            <a:endParaRPr lang="en-US" altLang="zh-CN" sz="3000" dirty="0">
              <a:ea typeface="微软简老宋" pitchFamily="2" charset="-122"/>
            </a:endParaRPr>
          </a:p>
          <a:p>
            <a:pPr lvl="1">
              <a:buFont typeface="Rockwell" panose="02060603020205020403" pitchFamily="18" charset="0"/>
              <a:buChar char="-"/>
            </a:pPr>
            <a:r>
              <a:rPr lang="zh-CN" altLang="en-US" sz="3000" dirty="0">
                <a:ea typeface="微软简老宋" pitchFamily="2" charset="-122"/>
              </a:rPr>
              <a:t>跟</a:t>
            </a:r>
            <a:r>
              <a:rPr lang="zh-CN" altLang="en-US" sz="3000" dirty="0" smtClean="0">
                <a:ea typeface="微软简老宋" pitchFamily="2" charset="-122"/>
              </a:rPr>
              <a:t>你畅谈</a:t>
            </a:r>
            <a:r>
              <a:rPr lang="zh-CN" altLang="en-US" sz="3200" b="1" dirty="0">
                <a:solidFill>
                  <a:srgbClr val="FFFF00"/>
                </a:solidFill>
                <a:ea typeface="微软简老宋" pitchFamily="2" charset="-122"/>
              </a:rPr>
              <a:t>事业</a:t>
            </a:r>
            <a:r>
              <a:rPr lang="zh-CN" altLang="en-US" sz="3000" dirty="0" smtClean="0">
                <a:ea typeface="微软简老宋" pitchFamily="2" charset="-122"/>
              </a:rPr>
              <a:t>，</a:t>
            </a:r>
            <a:r>
              <a:rPr lang="zh-CN" altLang="en-US" sz="3200" b="1" dirty="0" smtClean="0">
                <a:solidFill>
                  <a:srgbClr val="FFFF00"/>
                </a:solidFill>
                <a:ea typeface="微软简老宋" pitchFamily="2" charset="-122"/>
              </a:rPr>
              <a:t>创业</a:t>
            </a:r>
            <a:r>
              <a:rPr lang="zh-CN" altLang="en-US" sz="3200" b="1" dirty="0" smtClean="0">
                <a:ea typeface="微软简老宋" pitchFamily="2" charset="-122"/>
              </a:rPr>
              <a:t>，</a:t>
            </a:r>
            <a:r>
              <a:rPr lang="zh-CN" altLang="en-US" sz="3200" b="1" dirty="0" smtClean="0">
                <a:solidFill>
                  <a:srgbClr val="FFFF00"/>
                </a:solidFill>
                <a:ea typeface="微软简老宋" pitchFamily="2" charset="-122"/>
              </a:rPr>
              <a:t>快意人生</a:t>
            </a:r>
            <a:r>
              <a:rPr lang="zh-CN" altLang="en-US" sz="3000" dirty="0" smtClean="0">
                <a:ea typeface="微软简老宋" pitchFamily="2" charset="-122"/>
              </a:rPr>
              <a:t>。</a:t>
            </a:r>
            <a:endParaRPr lang="en-US" altLang="zh-CN" sz="3000" dirty="0">
              <a:ea typeface="微软简老宋" pitchFamily="2" charset="-122"/>
            </a:endParaRPr>
          </a:p>
          <a:p>
            <a:endParaRPr lang="en-US" altLang="zh-CN" sz="2400" dirty="0">
              <a:solidFill>
                <a:srgbClr val="FFFF00"/>
              </a:solidFill>
              <a:ea typeface="微软简老宋" pitchFamily="2" charset="-122"/>
            </a:endParaRPr>
          </a:p>
          <a:p>
            <a:endParaRPr lang="en-US" sz="2400" dirty="0">
              <a:ea typeface="微软简老宋" pitchFamily="2" charset="-122"/>
            </a:endParaRPr>
          </a:p>
          <a:p>
            <a:endParaRPr lang="en-US" altLang="zh-CN" dirty="0" smtClean="0">
              <a:ea typeface="微软简老宋" pitchFamily="2" charset="-12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7389" y="320842"/>
            <a:ext cx="1886717" cy="20400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08674" y="4206201"/>
            <a:ext cx="5168415" cy="24810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432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147848"/>
            <a:ext cx="10353761" cy="1326321"/>
          </a:xfrm>
        </p:spPr>
        <p:txBody>
          <a:bodyPr>
            <a:normAutofit/>
          </a:bodyPr>
          <a:lstStyle/>
          <a:p>
            <a:r>
              <a:rPr lang="zh-CN" altLang="en-US" sz="4800" spc="600" dirty="0">
                <a:solidFill>
                  <a:srgbClr val="FFFF00"/>
                </a:solidFill>
                <a:ea typeface="微软简老宋" pitchFamily="2" charset="-122"/>
              </a:rPr>
              <a:t>你</a:t>
            </a:r>
            <a:r>
              <a:rPr lang="zh-CN" altLang="en-US" sz="4800" spc="600" dirty="0" smtClean="0">
                <a:solidFill>
                  <a:srgbClr val="FFFF00"/>
                </a:solidFill>
                <a:ea typeface="微软简老宋" pitchFamily="2" charset="-122"/>
              </a:rPr>
              <a:t>的机</a:t>
            </a:r>
            <a:r>
              <a:rPr lang="zh-CN" altLang="en-US" sz="4800" spc="600" dirty="0">
                <a:solidFill>
                  <a:srgbClr val="FFFF00"/>
                </a:solidFill>
                <a:ea typeface="微软简老宋" pitchFamily="2" charset="-122"/>
              </a:rPr>
              <a:t>会</a:t>
            </a:r>
            <a:endParaRPr lang="en-US" sz="4800" spc="600" dirty="0">
              <a:solidFill>
                <a:srgbClr val="FFFF00"/>
              </a:solidFill>
              <a:ea typeface="微软简老宋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9158" y="1280938"/>
            <a:ext cx="10822486" cy="4313038"/>
          </a:xfrm>
        </p:spPr>
        <p:txBody>
          <a:bodyPr>
            <a:normAutofit/>
          </a:bodyPr>
          <a:lstStyle/>
          <a:p>
            <a:r>
              <a:rPr lang="zh-CN" altLang="en-US" sz="3200" dirty="0">
                <a:ea typeface="微软简老宋" pitchFamily="2" charset="-122"/>
              </a:rPr>
              <a:t>地处全美汽车工业最发达</a:t>
            </a:r>
            <a:r>
              <a:rPr lang="zh-CN" altLang="en-US" sz="2400" dirty="0">
                <a:ea typeface="微软简老宋" pitchFamily="2" charset="-122"/>
              </a:rPr>
              <a:t>（</a:t>
            </a:r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没有之一</a:t>
            </a:r>
            <a:r>
              <a:rPr lang="zh-CN" altLang="en-US" sz="2400" dirty="0">
                <a:ea typeface="微软简老宋" pitchFamily="2" charset="-122"/>
              </a:rPr>
              <a:t>）</a:t>
            </a:r>
            <a:r>
              <a:rPr lang="zh-CN" altLang="en-US" sz="3200" dirty="0">
                <a:ea typeface="微软简老宋" pitchFamily="2" charset="-122"/>
              </a:rPr>
              <a:t>的密歇根州。</a:t>
            </a:r>
            <a:endParaRPr lang="en-US" altLang="zh-CN" sz="3200" dirty="0">
              <a:ea typeface="微软简老宋" pitchFamily="2" charset="-122"/>
            </a:endParaRPr>
          </a:p>
          <a:p>
            <a:r>
              <a:rPr lang="zh-CN" altLang="en-US" sz="3200" dirty="0">
                <a:ea typeface="微软简老宋" pitchFamily="2" charset="-122"/>
              </a:rPr>
              <a:t>距离美国三大汽车公司之一的克莱斯勒总部（</a:t>
            </a:r>
            <a:r>
              <a:rPr lang="en-US" sz="3200" dirty="0"/>
              <a:t>Fiat Chrysler Automobiles</a:t>
            </a:r>
            <a:r>
              <a:rPr lang="zh-CN" altLang="en-US" sz="3200" dirty="0">
                <a:ea typeface="微软简老宋" pitchFamily="2" charset="-122"/>
              </a:rPr>
              <a:t>）</a:t>
            </a:r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五分钟</a:t>
            </a:r>
            <a:r>
              <a:rPr lang="zh-CN" altLang="en-US" sz="2800" dirty="0">
                <a:ea typeface="微软简老宋" pitchFamily="2" charset="-122"/>
              </a:rPr>
              <a:t>车程</a:t>
            </a:r>
            <a:r>
              <a:rPr lang="zh-CN" altLang="en-US" sz="2400" dirty="0">
                <a:ea typeface="微软简老宋" pitchFamily="2" charset="-122"/>
              </a:rPr>
              <a:t>。</a:t>
            </a:r>
            <a:endParaRPr lang="en-US" altLang="zh-CN" sz="2400" dirty="0">
              <a:ea typeface="微软简老宋" pitchFamily="2" charset="-122"/>
            </a:endParaRPr>
          </a:p>
          <a:p>
            <a:pPr algn="just"/>
            <a:r>
              <a:rPr lang="zh-CN" altLang="en-US" sz="3200" dirty="0">
                <a:ea typeface="微软简老宋" pitchFamily="2" charset="-122"/>
              </a:rPr>
              <a:t>无数校友供职于汽车及相关企业（</a:t>
            </a:r>
            <a:r>
              <a:rPr lang="en-US" altLang="zh-CN" sz="3200" dirty="0">
                <a:ea typeface="微软简老宋" pitchFamily="2" charset="-122"/>
              </a:rPr>
              <a:t>OEM </a:t>
            </a:r>
            <a:r>
              <a:rPr lang="en-US" altLang="zh-CN" sz="3200" dirty="0" smtClean="0">
                <a:ea typeface="微软简老宋" pitchFamily="2" charset="-122"/>
              </a:rPr>
              <a:t>&amp; Tire-one </a:t>
            </a:r>
            <a:r>
              <a:rPr lang="en-US" altLang="zh-CN" sz="3200" dirty="0">
                <a:ea typeface="微软简老宋" pitchFamily="2" charset="-122"/>
              </a:rPr>
              <a:t>Supplier</a:t>
            </a:r>
            <a:r>
              <a:rPr lang="zh-CN" altLang="en-US" sz="3200" dirty="0">
                <a:ea typeface="微软简老宋" pitchFamily="2" charset="-122"/>
              </a:rPr>
              <a:t>），</a:t>
            </a:r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内推机</a:t>
            </a:r>
            <a:r>
              <a:rPr lang="zh-CN" altLang="en-US" sz="3600" b="1" dirty="0" smtClean="0">
                <a:solidFill>
                  <a:srgbClr val="FFFF00"/>
                </a:solidFill>
                <a:ea typeface="微软简老宋" pitchFamily="2" charset="-122"/>
              </a:rPr>
              <a:t>会多</a:t>
            </a:r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！</a:t>
            </a:r>
            <a:endParaRPr lang="en-US" altLang="zh-CN" sz="3200" b="1" dirty="0">
              <a:solidFill>
                <a:srgbClr val="FFFF00"/>
              </a:solidFill>
              <a:ea typeface="微软简老宋" pitchFamily="2" charset="-122"/>
            </a:endParaRPr>
          </a:p>
          <a:p>
            <a:pPr algn="just"/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平台大，牛人多，</a:t>
            </a:r>
            <a:r>
              <a:rPr lang="zh-CN" altLang="en-US" sz="3600" b="1" dirty="0" smtClean="0">
                <a:solidFill>
                  <a:srgbClr val="FFFF00"/>
                </a:solidFill>
                <a:ea typeface="微软简老宋" pitchFamily="2" charset="-122"/>
              </a:rPr>
              <a:t>工作</a:t>
            </a:r>
            <a:r>
              <a:rPr lang="en-US" altLang="zh-CN" sz="3600" b="1" dirty="0" smtClean="0">
                <a:solidFill>
                  <a:srgbClr val="FFFF00"/>
                </a:solidFill>
                <a:ea typeface="微软简老宋" pitchFamily="2" charset="-122"/>
              </a:rPr>
              <a:t>/</a:t>
            </a:r>
            <a:r>
              <a:rPr lang="zh-CN" altLang="en-US" sz="3600" b="1" dirty="0" smtClean="0">
                <a:solidFill>
                  <a:srgbClr val="FFFF00"/>
                </a:solidFill>
                <a:ea typeface="微软简老宋" pitchFamily="2" charset="-122"/>
              </a:rPr>
              <a:t>实习好找</a:t>
            </a:r>
            <a:r>
              <a:rPr lang="zh-CN" altLang="en-US" sz="3600" b="1" dirty="0">
                <a:solidFill>
                  <a:srgbClr val="FFFF00"/>
                </a:solidFill>
                <a:ea typeface="微软简老宋" pitchFamily="2" charset="-122"/>
              </a:rPr>
              <a:t>！</a:t>
            </a:r>
            <a:endParaRPr lang="en-US" altLang="zh-CN" sz="3600" b="1" dirty="0">
              <a:solidFill>
                <a:srgbClr val="FFFF00"/>
              </a:solidFill>
              <a:ea typeface="微软简老宋" pitchFamily="2" charset="-122"/>
            </a:endParaRPr>
          </a:p>
          <a:p>
            <a:pPr algn="just"/>
            <a:endParaRPr lang="en-US" altLang="zh-CN" sz="2400" dirty="0">
              <a:ea typeface="微软简老宋" pitchFamily="2" charset="-122"/>
            </a:endParaRPr>
          </a:p>
          <a:p>
            <a:endParaRPr lang="en-US" altLang="zh-CN" dirty="0" smtClean="0">
              <a:ea typeface="微软简老宋" pitchFamily="2" charset="-12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00718" y="6092810"/>
            <a:ext cx="8172450" cy="6381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5543" y="147848"/>
            <a:ext cx="3857625" cy="5961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5308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219" y="65073"/>
            <a:ext cx="10353761" cy="1326321"/>
          </a:xfrm>
        </p:spPr>
        <p:txBody>
          <a:bodyPr>
            <a:normAutofit/>
          </a:bodyPr>
          <a:lstStyle/>
          <a:p>
            <a:r>
              <a:rPr lang="zh-CN" altLang="en-US" sz="4800" spc="600" dirty="0">
                <a:solidFill>
                  <a:srgbClr val="FFFF00"/>
                </a:solidFill>
                <a:ea typeface="微软简老宋" pitchFamily="2" charset="-122"/>
              </a:rPr>
              <a:t>什么样的你</a:t>
            </a:r>
            <a:r>
              <a:rPr lang="zh-CN" altLang="en-US" sz="4800" spc="600" dirty="0" smtClean="0">
                <a:solidFill>
                  <a:srgbClr val="FFFF00"/>
                </a:solidFill>
                <a:ea typeface="微软简老宋" pitchFamily="2" charset="-122"/>
              </a:rPr>
              <a:t>？</a:t>
            </a:r>
            <a:r>
              <a:rPr lang="en-US" altLang="zh-CN" sz="4800" spc="600" dirty="0" smtClean="0">
                <a:solidFill>
                  <a:srgbClr val="FFFF00"/>
                </a:solidFill>
                <a:ea typeface="微软简老宋" pitchFamily="2" charset="-122"/>
              </a:rPr>
              <a:t>- </a:t>
            </a:r>
            <a:r>
              <a:rPr lang="zh-CN" altLang="en-US" sz="4800" spc="600" dirty="0" smtClean="0">
                <a:solidFill>
                  <a:srgbClr val="FFFF00"/>
                </a:solidFill>
                <a:ea typeface="微软简老宋" pitchFamily="2" charset="-122"/>
              </a:rPr>
              <a:t>软实力篇</a:t>
            </a:r>
            <a:endParaRPr lang="en-US" sz="4800" spc="600" dirty="0">
              <a:solidFill>
                <a:srgbClr val="FFFF00"/>
              </a:solidFill>
              <a:ea typeface="微软简老宋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3795" y="1607447"/>
            <a:ext cx="10353762" cy="4837741"/>
          </a:xfrm>
        </p:spPr>
        <p:txBody>
          <a:bodyPr>
            <a:normAutofit/>
          </a:bodyPr>
          <a:lstStyle/>
          <a:p>
            <a:r>
              <a:rPr lang="zh-CN" altLang="en-US" sz="4000" dirty="0">
                <a:solidFill>
                  <a:srgbClr val="FFFF00"/>
                </a:solidFill>
                <a:ea typeface="微软简老宋" pitchFamily="2" charset="-122"/>
              </a:rPr>
              <a:t>诚实</a:t>
            </a:r>
            <a:endParaRPr lang="en-US" altLang="zh-CN" sz="4000" dirty="0">
              <a:solidFill>
                <a:srgbClr val="FFFF00"/>
              </a:solidFill>
              <a:ea typeface="微软简老宋" pitchFamily="2" charset="-122"/>
            </a:endParaRPr>
          </a:p>
          <a:p>
            <a:r>
              <a:rPr lang="zh-CN" altLang="en-US" sz="4000" dirty="0">
                <a:solidFill>
                  <a:srgbClr val="FFFF00"/>
                </a:solidFill>
                <a:ea typeface="微软简老宋" pitchFamily="2" charset="-122"/>
              </a:rPr>
              <a:t>勤奋</a:t>
            </a:r>
            <a:endParaRPr lang="en-US" altLang="zh-CN" sz="4000" dirty="0">
              <a:solidFill>
                <a:srgbClr val="FFFF00"/>
              </a:solidFill>
              <a:ea typeface="微软简老宋" pitchFamily="2" charset="-122"/>
            </a:endParaRPr>
          </a:p>
          <a:p>
            <a:r>
              <a:rPr lang="zh-CN" altLang="en-US" sz="4000" dirty="0" smtClean="0">
                <a:solidFill>
                  <a:srgbClr val="FFFF00"/>
                </a:solidFill>
                <a:ea typeface="微软简老宋" pitchFamily="2" charset="-122"/>
              </a:rPr>
              <a:t>喜欢</a:t>
            </a:r>
            <a:r>
              <a:rPr lang="zh-CN" altLang="en-US" sz="4000" dirty="0">
                <a:solidFill>
                  <a:srgbClr val="FFFF00"/>
                </a:solidFill>
                <a:ea typeface="微软简老宋" pitchFamily="2" charset="-122"/>
              </a:rPr>
              <a:t>做</a:t>
            </a:r>
            <a:r>
              <a:rPr lang="zh-CN" altLang="en-US" sz="4000" dirty="0" smtClean="0">
                <a:solidFill>
                  <a:srgbClr val="FFFF00"/>
                </a:solidFill>
                <a:ea typeface="微软简老宋" pitchFamily="2" charset="-122"/>
              </a:rPr>
              <a:t>研究</a:t>
            </a:r>
            <a:endParaRPr lang="en-US" altLang="zh-CN" sz="4000" dirty="0" smtClean="0">
              <a:solidFill>
                <a:srgbClr val="FFFF00"/>
              </a:solidFill>
              <a:ea typeface="微软简老宋" pitchFamily="2" charset="-122"/>
            </a:endParaRPr>
          </a:p>
          <a:p>
            <a:r>
              <a:rPr lang="zh-CN" altLang="en-US" sz="4000" dirty="0">
                <a:solidFill>
                  <a:srgbClr val="FFFF00"/>
                </a:solidFill>
                <a:ea typeface="微软简老宋" pitchFamily="2" charset="-122"/>
              </a:rPr>
              <a:t>有梦想</a:t>
            </a:r>
            <a:r>
              <a:rPr lang="zh-CN" altLang="en-US" sz="4000" dirty="0" smtClean="0">
                <a:solidFill>
                  <a:srgbClr val="FFFF00"/>
                </a:solidFill>
                <a:ea typeface="微软简老宋" pitchFamily="2" charset="-122"/>
              </a:rPr>
              <a:t>！</a:t>
            </a:r>
            <a:endParaRPr lang="en-US" altLang="zh-CN" sz="4000" dirty="0">
              <a:solidFill>
                <a:srgbClr val="FFFF00"/>
              </a:solidFill>
              <a:ea typeface="微软简老宋" pitchFamily="2" charset="-12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8159" y="2039553"/>
            <a:ext cx="6657975" cy="3790950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4527613" y="2039554"/>
            <a:ext cx="6739945" cy="3864097"/>
            <a:chOff x="4527612" y="2039553"/>
            <a:chExt cx="6739945" cy="3864097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4527612" y="2068497"/>
              <a:ext cx="6739945" cy="3835153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 flipH="1">
              <a:off x="4527612" y="2039553"/>
              <a:ext cx="6628521" cy="3790950"/>
            </a:xfrm>
            <a:prstGeom prst="line">
              <a:avLst/>
            </a:prstGeom>
            <a:ln w="7620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76" y="1673119"/>
            <a:ext cx="12149800" cy="4511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8775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6219" y="65073"/>
            <a:ext cx="10353761" cy="1326321"/>
          </a:xfrm>
        </p:spPr>
        <p:txBody>
          <a:bodyPr>
            <a:normAutofit/>
          </a:bodyPr>
          <a:lstStyle/>
          <a:p>
            <a:r>
              <a:rPr lang="zh-CN" altLang="en-US" sz="4800" spc="600" dirty="0">
                <a:solidFill>
                  <a:srgbClr val="FFFF00"/>
                </a:solidFill>
                <a:ea typeface="微软简老宋" pitchFamily="2" charset="-122"/>
              </a:rPr>
              <a:t>什么样的你</a:t>
            </a:r>
            <a:r>
              <a:rPr lang="zh-CN" altLang="en-US" sz="4800" spc="600" dirty="0" smtClean="0">
                <a:solidFill>
                  <a:srgbClr val="FFFF00"/>
                </a:solidFill>
                <a:ea typeface="微软简老宋" pitchFamily="2" charset="-122"/>
              </a:rPr>
              <a:t>？</a:t>
            </a:r>
            <a:r>
              <a:rPr lang="en-US" altLang="zh-CN" sz="4800" spc="600" dirty="0" smtClean="0">
                <a:solidFill>
                  <a:srgbClr val="FFFF00"/>
                </a:solidFill>
                <a:ea typeface="微软简老宋" pitchFamily="2" charset="-122"/>
              </a:rPr>
              <a:t>- </a:t>
            </a:r>
            <a:r>
              <a:rPr lang="zh-CN" altLang="en-US" sz="4800" spc="600" dirty="0" smtClean="0">
                <a:solidFill>
                  <a:srgbClr val="FFFF00"/>
                </a:solidFill>
                <a:ea typeface="微软简老宋" pitchFamily="2" charset="-122"/>
              </a:rPr>
              <a:t>硬实力</a:t>
            </a:r>
            <a:r>
              <a:rPr lang="zh-CN" altLang="en-US" sz="4800" spc="600" dirty="0">
                <a:solidFill>
                  <a:srgbClr val="FFFF00"/>
                </a:solidFill>
                <a:ea typeface="微软简老宋" pitchFamily="2" charset="-122"/>
              </a:rPr>
              <a:t>篇</a:t>
            </a:r>
            <a:endParaRPr lang="en-US" sz="4800" spc="600" dirty="0">
              <a:solidFill>
                <a:srgbClr val="FFFF00"/>
              </a:solidFill>
              <a:ea typeface="微软简老宋" pitchFamily="2" charset="-122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4425" y="1391394"/>
            <a:ext cx="11877575" cy="5240412"/>
          </a:xfrm>
        </p:spPr>
        <p:txBody>
          <a:bodyPr>
            <a:normAutofit fontScale="77500" lnSpcReduction="20000"/>
          </a:bodyPr>
          <a:lstStyle/>
          <a:p>
            <a:pPr lvl="0"/>
            <a:r>
              <a:rPr lang="zh-CN" altLang="en-US" sz="4000" u="sng" dirty="0" smtClean="0">
                <a:solidFill>
                  <a:srgbClr val="FFFF00"/>
                </a:solidFill>
                <a:effectLst/>
                <a:ea typeface="微软简老宋" pitchFamily="2" charset="-122"/>
              </a:rPr>
              <a:t>计算机及相关专业</a:t>
            </a:r>
            <a:r>
              <a:rPr lang="zh-CN" altLang="en-US" sz="4000" dirty="0" smtClean="0">
                <a:effectLst/>
                <a:ea typeface="微软简老宋" pitchFamily="2" charset="-122"/>
              </a:rPr>
              <a:t>专业</a:t>
            </a:r>
            <a:r>
              <a:rPr lang="zh-CN" altLang="en-US" sz="4000" dirty="0">
                <a:effectLst/>
                <a:ea typeface="微软简老宋" pitchFamily="2" charset="-122"/>
              </a:rPr>
              <a:t>本科、</a:t>
            </a:r>
            <a:r>
              <a:rPr lang="zh-CN" altLang="en-US" sz="4000" dirty="0" smtClean="0">
                <a:effectLst/>
                <a:ea typeface="微软简老宋" pitchFamily="2" charset="-122"/>
              </a:rPr>
              <a:t>硕士生。</a:t>
            </a:r>
            <a:endParaRPr lang="en-US" sz="4000" dirty="0">
              <a:effectLst/>
              <a:ea typeface="微软简老宋" pitchFamily="2" charset="-122"/>
            </a:endParaRPr>
          </a:p>
          <a:p>
            <a:pPr lvl="0"/>
            <a:r>
              <a:rPr lang="zh-CN" altLang="en-US" sz="4000" dirty="0">
                <a:effectLst/>
                <a:ea typeface="微软简老宋" pitchFamily="2" charset="-122"/>
              </a:rPr>
              <a:t>有较好的</a:t>
            </a:r>
            <a:r>
              <a:rPr lang="zh-CN" altLang="en-US" sz="4000" u="sng" dirty="0">
                <a:solidFill>
                  <a:srgbClr val="FFFF00"/>
                </a:solidFill>
                <a:effectLst/>
                <a:ea typeface="微软简老宋" pitchFamily="2" charset="-122"/>
              </a:rPr>
              <a:t>英文读写</a:t>
            </a:r>
            <a:r>
              <a:rPr lang="zh-CN" altLang="en-US" sz="4000" dirty="0">
                <a:effectLst/>
                <a:ea typeface="微软简老宋" pitchFamily="2" charset="-122"/>
              </a:rPr>
              <a:t>和</a:t>
            </a:r>
            <a:r>
              <a:rPr lang="zh-CN" altLang="en-US" sz="4000" u="sng" dirty="0">
                <a:solidFill>
                  <a:srgbClr val="FFFF00"/>
                </a:solidFill>
                <a:effectLst/>
                <a:ea typeface="微软简老宋" pitchFamily="2" charset="-122"/>
              </a:rPr>
              <a:t>口头表达能力</a:t>
            </a:r>
            <a:r>
              <a:rPr lang="zh-CN" altLang="en-US" sz="4000" dirty="0">
                <a:effectLst/>
                <a:ea typeface="微软简老宋" pitchFamily="2" charset="-122"/>
              </a:rPr>
              <a:t>。</a:t>
            </a:r>
            <a:endParaRPr lang="en-US" sz="4000" dirty="0">
              <a:effectLst/>
              <a:ea typeface="微软简老宋" pitchFamily="2" charset="-122"/>
            </a:endParaRPr>
          </a:p>
          <a:p>
            <a:pPr lvl="0"/>
            <a:r>
              <a:rPr lang="zh-CN" altLang="en-US" sz="4000" dirty="0">
                <a:effectLst/>
                <a:ea typeface="微软简老宋" pitchFamily="2" charset="-122"/>
              </a:rPr>
              <a:t>熟悉或精通</a:t>
            </a:r>
            <a:r>
              <a:rPr lang="en-US" sz="4000" u="sng" dirty="0">
                <a:solidFill>
                  <a:srgbClr val="FFFF00"/>
                </a:solidFill>
                <a:effectLst/>
                <a:ea typeface="微软简老宋" pitchFamily="2" charset="-122"/>
              </a:rPr>
              <a:t>Linux</a:t>
            </a:r>
            <a:r>
              <a:rPr lang="en-US" sz="4000" dirty="0">
                <a:effectLst/>
                <a:ea typeface="微软简老宋" pitchFamily="2" charset="-122"/>
              </a:rPr>
              <a:t>, </a:t>
            </a:r>
            <a:r>
              <a:rPr lang="en-US" sz="4000" u="sng" dirty="0">
                <a:solidFill>
                  <a:srgbClr val="FFFF00"/>
                </a:solidFill>
                <a:effectLst/>
                <a:ea typeface="微软简老宋" pitchFamily="2" charset="-122"/>
              </a:rPr>
              <a:t>C/C</a:t>
            </a:r>
            <a:r>
              <a:rPr lang="en-US" sz="4000" u="sng" dirty="0" smtClean="0">
                <a:solidFill>
                  <a:srgbClr val="FFFF00"/>
                </a:solidFill>
                <a:effectLst/>
                <a:ea typeface="微软简老宋" pitchFamily="2" charset="-122"/>
              </a:rPr>
              <a:t>++</a:t>
            </a:r>
            <a:r>
              <a:rPr lang="en-US" altLang="zh-CN" sz="4000" u="sng" dirty="0">
                <a:solidFill>
                  <a:srgbClr val="FFFF00"/>
                </a:solidFill>
                <a:effectLst/>
                <a:ea typeface="微软简老宋" pitchFamily="2" charset="-122"/>
              </a:rPr>
              <a:t>/</a:t>
            </a:r>
            <a:r>
              <a:rPr lang="en-US" sz="4000" u="sng" dirty="0">
                <a:solidFill>
                  <a:srgbClr val="FFFF00"/>
                </a:solidFill>
                <a:effectLst/>
                <a:ea typeface="微软简老宋" pitchFamily="2" charset="-122"/>
              </a:rPr>
              <a:t>Java</a:t>
            </a:r>
            <a:r>
              <a:rPr lang="en-US" altLang="zh-CN" sz="4000" u="sng" dirty="0">
                <a:solidFill>
                  <a:srgbClr val="FFFF00"/>
                </a:solidFill>
                <a:effectLst/>
                <a:ea typeface="微软简老宋" pitchFamily="2" charset="-122"/>
              </a:rPr>
              <a:t>/Python</a:t>
            </a:r>
            <a:r>
              <a:rPr lang="zh-CN" altLang="en-US" sz="4000" dirty="0" smtClean="0">
                <a:effectLst/>
                <a:ea typeface="微软简老宋" pitchFamily="2" charset="-122"/>
              </a:rPr>
              <a:t>编程</a:t>
            </a:r>
            <a:r>
              <a:rPr lang="zh-CN" altLang="en-US" sz="4000" dirty="0">
                <a:effectLst/>
                <a:ea typeface="微软简老宋" pitchFamily="2" charset="-122"/>
              </a:rPr>
              <a:t>，</a:t>
            </a:r>
            <a:r>
              <a:rPr lang="zh-CN" altLang="en-US" sz="4000" u="sng" dirty="0">
                <a:solidFill>
                  <a:srgbClr val="FFFF00"/>
                </a:solidFill>
                <a:effectLst/>
                <a:ea typeface="微软简老宋" pitchFamily="2" charset="-122"/>
              </a:rPr>
              <a:t>操作系统</a:t>
            </a:r>
            <a:r>
              <a:rPr lang="zh-CN" altLang="en-US" sz="4000" dirty="0">
                <a:effectLst/>
                <a:ea typeface="微软简老宋" pitchFamily="2" charset="-122"/>
              </a:rPr>
              <a:t>，</a:t>
            </a:r>
            <a:r>
              <a:rPr lang="zh-CN" altLang="en-US" sz="4000" u="sng" dirty="0">
                <a:solidFill>
                  <a:srgbClr val="FFFF00"/>
                </a:solidFill>
                <a:effectLst/>
                <a:ea typeface="微软简老宋" pitchFamily="2" charset="-122"/>
              </a:rPr>
              <a:t>数据结构</a:t>
            </a:r>
            <a:r>
              <a:rPr lang="zh-CN" altLang="en-US" sz="4000" dirty="0">
                <a:effectLst/>
                <a:ea typeface="微软简老宋" pitchFamily="2" charset="-122"/>
              </a:rPr>
              <a:t>，</a:t>
            </a:r>
            <a:r>
              <a:rPr lang="zh-CN" altLang="en-US" sz="4000" u="sng" dirty="0">
                <a:solidFill>
                  <a:srgbClr val="FFFF00"/>
                </a:solidFill>
                <a:effectLst/>
                <a:ea typeface="微软简老宋" pitchFamily="2" charset="-122"/>
              </a:rPr>
              <a:t>编译原理</a:t>
            </a:r>
            <a:r>
              <a:rPr lang="zh-CN" altLang="en-US" sz="4000" dirty="0">
                <a:effectLst/>
                <a:ea typeface="微软简老宋" pitchFamily="2" charset="-122"/>
              </a:rPr>
              <a:t>，</a:t>
            </a:r>
            <a:r>
              <a:rPr lang="zh-CN" altLang="en-US" sz="4000" u="sng" dirty="0">
                <a:solidFill>
                  <a:srgbClr val="FFFF00"/>
                </a:solidFill>
                <a:effectLst/>
                <a:ea typeface="微软简老宋" pitchFamily="2" charset="-122"/>
              </a:rPr>
              <a:t>汇编语言</a:t>
            </a:r>
            <a:r>
              <a:rPr lang="zh-CN" altLang="en-US" sz="4000" dirty="0">
                <a:effectLst/>
                <a:ea typeface="微软简老宋" pitchFamily="2" charset="-122"/>
              </a:rPr>
              <a:t>，</a:t>
            </a:r>
            <a:r>
              <a:rPr lang="zh-CN" altLang="en-US" sz="4000" u="sng" dirty="0">
                <a:solidFill>
                  <a:srgbClr val="FFFF00"/>
                </a:solidFill>
                <a:effectLst/>
                <a:ea typeface="微软简老宋" pitchFamily="2" charset="-122"/>
              </a:rPr>
              <a:t>计算机系统结构</a:t>
            </a:r>
            <a:r>
              <a:rPr lang="zh-CN" altLang="en-US" sz="4000" dirty="0">
                <a:effectLst/>
                <a:ea typeface="微软简老宋" pitchFamily="2" charset="-122"/>
              </a:rPr>
              <a:t>。</a:t>
            </a:r>
            <a:endParaRPr lang="en-US" sz="4000" dirty="0">
              <a:effectLst/>
              <a:ea typeface="微软简老宋" pitchFamily="2" charset="-122"/>
            </a:endParaRPr>
          </a:p>
          <a:p>
            <a:pPr lvl="0"/>
            <a:r>
              <a:rPr lang="zh-CN" altLang="en-US" sz="4000" dirty="0">
                <a:effectLst/>
                <a:ea typeface="微软简老宋" pitchFamily="2" charset="-122"/>
              </a:rPr>
              <a:t>有信息安全方面的专业基础及系统开发背景</a:t>
            </a:r>
            <a:r>
              <a:rPr lang="en-US" sz="4000" dirty="0">
                <a:effectLst/>
                <a:ea typeface="微软简老宋" pitchFamily="2" charset="-122"/>
              </a:rPr>
              <a:t>(</a:t>
            </a:r>
            <a:r>
              <a:rPr lang="zh-CN" altLang="en-US" sz="4000" dirty="0">
                <a:effectLst/>
                <a:ea typeface="微软简老宋" pitchFamily="2" charset="-122"/>
              </a:rPr>
              <a:t>包括</a:t>
            </a:r>
            <a:r>
              <a:rPr lang="zh-CN" altLang="en-US" sz="4000" dirty="0">
                <a:solidFill>
                  <a:srgbClr val="FFFF00"/>
                </a:solidFill>
                <a:effectLst/>
                <a:ea typeface="微软简老宋" pitchFamily="2" charset="-122"/>
              </a:rPr>
              <a:t>密码学</a:t>
            </a:r>
            <a:r>
              <a:rPr lang="zh-CN" altLang="en-US" sz="4000" dirty="0">
                <a:effectLst/>
                <a:ea typeface="微软简老宋" pitchFamily="2" charset="-122"/>
              </a:rPr>
              <a:t>，</a:t>
            </a:r>
            <a:r>
              <a:rPr lang="zh-CN" altLang="en-US" sz="4000" dirty="0">
                <a:solidFill>
                  <a:srgbClr val="FFFF00"/>
                </a:solidFill>
                <a:effectLst/>
                <a:ea typeface="微软简老宋" pitchFamily="2" charset="-122"/>
              </a:rPr>
              <a:t>网络安全协议</a:t>
            </a:r>
            <a:r>
              <a:rPr lang="zh-CN" altLang="en-US" sz="4000" dirty="0">
                <a:effectLst/>
                <a:ea typeface="微软简老宋" pitchFamily="2" charset="-122"/>
              </a:rPr>
              <a:t>，</a:t>
            </a:r>
            <a:r>
              <a:rPr lang="zh-CN" altLang="en-US" sz="4000" dirty="0">
                <a:solidFill>
                  <a:srgbClr val="FFFF00"/>
                </a:solidFill>
                <a:effectLst/>
                <a:ea typeface="微软简老宋" pitchFamily="2" charset="-122"/>
              </a:rPr>
              <a:t>操作系统安全</a:t>
            </a:r>
            <a:r>
              <a:rPr lang="zh-CN" altLang="en-US" sz="4000" dirty="0">
                <a:effectLst/>
                <a:ea typeface="微软简老宋" pitchFamily="2" charset="-122"/>
              </a:rPr>
              <a:t>，</a:t>
            </a:r>
            <a:r>
              <a:rPr lang="zh-CN" altLang="en-US" sz="4000" dirty="0">
                <a:solidFill>
                  <a:srgbClr val="FFFF00"/>
                </a:solidFill>
                <a:effectLst/>
                <a:ea typeface="微软简老宋" pitchFamily="2" charset="-122"/>
              </a:rPr>
              <a:t>网络渗透技术</a:t>
            </a:r>
            <a:r>
              <a:rPr lang="zh-CN" altLang="en-US" sz="4000" dirty="0">
                <a:effectLst/>
                <a:ea typeface="微软简老宋" pitchFamily="2" charset="-122"/>
              </a:rPr>
              <a:t>，</a:t>
            </a:r>
            <a:r>
              <a:rPr lang="zh-CN" altLang="en-US" sz="4000" dirty="0">
                <a:solidFill>
                  <a:srgbClr val="FFFF00"/>
                </a:solidFill>
                <a:effectLst/>
                <a:ea typeface="微软简老宋" pitchFamily="2" charset="-122"/>
              </a:rPr>
              <a:t>白帽黑客攻击</a:t>
            </a:r>
            <a:r>
              <a:rPr lang="zh-CN" altLang="en-US" sz="4000" dirty="0">
                <a:effectLst/>
                <a:ea typeface="微软简老宋" pitchFamily="2" charset="-122"/>
              </a:rPr>
              <a:t>等</a:t>
            </a:r>
            <a:r>
              <a:rPr lang="en-US" sz="4000" dirty="0">
                <a:effectLst/>
                <a:ea typeface="微软简老宋" pitchFamily="2" charset="-122"/>
              </a:rPr>
              <a:t>)</a:t>
            </a:r>
            <a:r>
              <a:rPr lang="zh-CN" altLang="en-US" sz="4000" dirty="0">
                <a:effectLst/>
                <a:ea typeface="微软简老宋" pitchFamily="2" charset="-122"/>
              </a:rPr>
              <a:t>者优先。</a:t>
            </a:r>
            <a:endParaRPr lang="en-US" sz="4000" dirty="0">
              <a:effectLst/>
              <a:ea typeface="微软简老宋" pitchFamily="2" charset="-122"/>
            </a:endParaRPr>
          </a:p>
          <a:p>
            <a:r>
              <a:rPr lang="zh-CN" altLang="en-US" sz="4000" dirty="0" smtClean="0">
                <a:effectLst/>
                <a:ea typeface="微软简老宋" pitchFamily="2" charset="-122"/>
              </a:rPr>
              <a:t>擅长</a:t>
            </a:r>
            <a:r>
              <a:rPr lang="en-US" altLang="zh-CN" sz="4000" dirty="0" smtClean="0">
                <a:solidFill>
                  <a:srgbClr val="FFFF00"/>
                </a:solidFill>
                <a:effectLst/>
                <a:ea typeface="微软简老宋" pitchFamily="2" charset="-122"/>
              </a:rPr>
              <a:t>AI</a:t>
            </a:r>
            <a:r>
              <a:rPr lang="en-US" altLang="zh-CN" sz="4000" dirty="0" smtClean="0">
                <a:effectLst/>
                <a:ea typeface="微软简老宋" pitchFamily="2" charset="-122"/>
              </a:rPr>
              <a:t>, </a:t>
            </a:r>
            <a:r>
              <a:rPr lang="zh-CN" altLang="en-US" sz="4000" dirty="0">
                <a:solidFill>
                  <a:srgbClr val="FFFF00"/>
                </a:solidFill>
                <a:effectLst/>
                <a:ea typeface="微软简老宋" pitchFamily="2" charset="-122"/>
              </a:rPr>
              <a:t>深度学习</a:t>
            </a:r>
            <a:r>
              <a:rPr lang="zh-CN" altLang="en-US" sz="4000" dirty="0" smtClean="0">
                <a:effectLst/>
                <a:ea typeface="微软简老宋" pitchFamily="2" charset="-122"/>
              </a:rPr>
              <a:t>，</a:t>
            </a:r>
            <a:r>
              <a:rPr lang="zh-CN" altLang="en-US" sz="4000" dirty="0" smtClean="0">
                <a:solidFill>
                  <a:srgbClr val="FFFF00"/>
                </a:solidFill>
                <a:effectLst/>
                <a:ea typeface="微软简老宋" pitchFamily="2" charset="-122"/>
              </a:rPr>
              <a:t>物联网</a:t>
            </a:r>
            <a:r>
              <a:rPr lang="zh-CN" altLang="en-US" sz="4000" dirty="0" smtClean="0">
                <a:effectLst/>
                <a:ea typeface="微软简老宋" pitchFamily="2" charset="-122"/>
              </a:rPr>
              <a:t>方面</a:t>
            </a:r>
            <a:r>
              <a:rPr lang="zh-CN" altLang="en-US" sz="4000" dirty="0" smtClean="0">
                <a:solidFill>
                  <a:srgbClr val="FFFF00"/>
                </a:solidFill>
                <a:effectLst/>
                <a:ea typeface="微软简老宋" pitchFamily="2" charset="-122"/>
              </a:rPr>
              <a:t>数据分析</a:t>
            </a:r>
            <a:r>
              <a:rPr lang="zh-CN" altLang="en-US" sz="4000" dirty="0">
                <a:effectLst/>
                <a:ea typeface="微软简老宋" pitchFamily="2" charset="-122"/>
              </a:rPr>
              <a:t>。</a:t>
            </a:r>
            <a:endParaRPr lang="en-US" altLang="zh-CN" sz="4000" dirty="0">
              <a:effectLst/>
              <a:ea typeface="微软简老宋" pitchFamily="2" charset="-122"/>
            </a:endParaRPr>
          </a:p>
          <a:p>
            <a:pPr lvl="0"/>
            <a:r>
              <a:rPr lang="zh-CN" altLang="en-US" sz="4000" dirty="0" smtClean="0">
                <a:effectLst/>
                <a:ea typeface="微软简老宋" pitchFamily="2" charset="-122"/>
              </a:rPr>
              <a:t>有</a:t>
            </a:r>
            <a:r>
              <a:rPr lang="en-US" altLang="zh-CN" sz="4000" dirty="0" smtClean="0">
                <a:solidFill>
                  <a:srgbClr val="FFFF00"/>
                </a:solidFill>
                <a:effectLst/>
                <a:ea typeface="微软简老宋" pitchFamily="2" charset="-122"/>
              </a:rPr>
              <a:t>T/G</a:t>
            </a:r>
            <a:r>
              <a:rPr lang="zh-CN" altLang="en-US" sz="4000" dirty="0" smtClean="0">
                <a:effectLst/>
                <a:ea typeface="微软简老宋" pitchFamily="2" charset="-122"/>
              </a:rPr>
              <a:t>成绩（非必要，有更好）。</a:t>
            </a:r>
            <a:endParaRPr lang="en-US" sz="4000" dirty="0">
              <a:effectLst/>
              <a:ea typeface="微软简老宋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196038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6" y="133191"/>
            <a:ext cx="10353762" cy="1326321"/>
          </a:xfrm>
        </p:spPr>
        <p:txBody>
          <a:bodyPr>
            <a:normAutofit/>
          </a:bodyPr>
          <a:lstStyle/>
          <a:p>
            <a:r>
              <a:rPr lang="zh-CN" altLang="en-US" sz="4800" spc="600" dirty="0">
                <a:solidFill>
                  <a:srgbClr val="FFFF00"/>
                </a:solidFill>
                <a:ea typeface="微软简老宋" pitchFamily="2" charset="-122"/>
              </a:rPr>
              <a:t>联系</a:t>
            </a:r>
            <a:r>
              <a:rPr lang="zh-CN" altLang="en-US" sz="4800" spc="600" dirty="0" smtClean="0">
                <a:solidFill>
                  <a:srgbClr val="FFFF00"/>
                </a:solidFill>
                <a:ea typeface="微软简老宋" pitchFamily="2" charset="-122"/>
              </a:rPr>
              <a:t>我</a:t>
            </a:r>
            <a:endParaRPr lang="en-US" sz="4800" spc="600" dirty="0">
              <a:solidFill>
                <a:srgbClr val="FFFF00"/>
              </a:solidFill>
              <a:ea typeface="微软简老宋" pitchFamily="2" charset="-12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48" y="1593476"/>
            <a:ext cx="8949338" cy="503400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8777" y="1459512"/>
            <a:ext cx="6096000" cy="4064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948" y="1459513"/>
            <a:ext cx="9027725" cy="50796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49588" y="2043953"/>
            <a:ext cx="3111393" cy="3111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74328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amask">
  <a:themeElements>
    <a:clrScheme name="Damask">
      <a:dk1>
        <a:sysClr val="windowText" lastClr="000000"/>
      </a:dk1>
      <a:lt1>
        <a:sysClr val="window" lastClr="FFFFFF"/>
      </a:lt1>
      <a:dk2>
        <a:srgbClr val="2A5B7F"/>
      </a:dk2>
      <a:lt2>
        <a:srgbClr val="ABDAFC"/>
      </a:lt2>
      <a:accent1>
        <a:srgbClr val="9EC544"/>
      </a:accent1>
      <a:accent2>
        <a:srgbClr val="50BEA3"/>
      </a:accent2>
      <a:accent3>
        <a:srgbClr val="4A9CCC"/>
      </a:accent3>
      <a:accent4>
        <a:srgbClr val="9A66CA"/>
      </a:accent4>
      <a:accent5>
        <a:srgbClr val="C54F71"/>
      </a:accent5>
      <a:accent6>
        <a:srgbClr val="DE9C3C"/>
      </a:accent6>
      <a:hlink>
        <a:srgbClr val="6BA9DA"/>
      </a:hlink>
      <a:folHlink>
        <a:srgbClr val="A0BCD3"/>
      </a:folHlink>
    </a:clrScheme>
    <a:fontScheme name="Damask">
      <a:majorFont>
        <a:latin typeface="Bookman Old Style" panose="02050604050505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Rockwell" panose="020606030202050204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amask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105000"/>
                <a:lumMod val="110000"/>
              </a:schemeClr>
            </a:gs>
            <a:gs pos="100000">
              <a:schemeClr val="phClr">
                <a:tint val="78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0000"/>
                <a:lumMod val="104000"/>
              </a:schemeClr>
            </a:gs>
            <a:gs pos="69000">
              <a:schemeClr val="phClr">
                <a:shade val="86000"/>
                <a:satMod val="130000"/>
                <a:lumMod val="102000"/>
              </a:schemeClr>
            </a:gs>
            <a:gs pos="100000">
              <a:schemeClr val="phClr">
                <a:shade val="72000"/>
                <a:satMod val="130000"/>
                <a:lumMod val="100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sy="96000" rotWithShape="0">
              <a:srgbClr val="000000">
                <a:alpha val="54000"/>
              </a:srgbClr>
            </a:outerShdw>
          </a:effectLst>
        </a:effectStyle>
        <a:effectStyle>
          <a:effectLst>
            <a:outerShdw blurRad="76200" dist="38100" dir="5400000" algn="ctr" rotWithShape="0">
              <a:srgbClr val="000000">
                <a:alpha val="76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atte">
            <a:bevelT w="25400" h="25400" prst="relaxedInse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18000"/>
                <a:satMod val="160000"/>
                <a:lumMod val="28000"/>
              </a:schemeClr>
              <a:schemeClr val="phClr">
                <a:tint val="95000"/>
                <a:satMod val="160000"/>
                <a:lumMod val="116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amask" id="{F9A299A0-33D0-4E0F-9F3F-7163E3744208}" vid="{746EEEEA-FB6A-406B-B510-531588D5481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TM04033921[[fn=Damask]]</Template>
  <TotalTime>503</TotalTime>
  <Words>359</Words>
  <Application>Microsoft Office PowerPoint</Application>
  <PresentationFormat>宽屏</PresentationFormat>
  <Paragraphs>46</Paragraphs>
  <Slides>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5" baseType="lpstr">
      <vt:lpstr>Aharoni</vt:lpstr>
      <vt:lpstr>Rockwell</vt:lpstr>
      <vt:lpstr>微软简老宋</vt:lpstr>
      <vt:lpstr>Arial</vt:lpstr>
      <vt:lpstr>Bookman Old Style</vt:lpstr>
      <vt:lpstr>Damask</vt:lpstr>
      <vt:lpstr>Oakland University 招生项目介绍</vt:lpstr>
      <vt:lpstr>我们是谁？</vt:lpstr>
      <vt:lpstr>我们的目标和愿景</vt:lpstr>
      <vt:lpstr>我们的科研项目</vt:lpstr>
      <vt:lpstr>我们的科研条件</vt:lpstr>
      <vt:lpstr>你的机会</vt:lpstr>
      <vt:lpstr>什么样的你？- 软实力篇</vt:lpstr>
      <vt:lpstr>什么样的你？- 硬实力篇</vt:lpstr>
      <vt:lpstr>联系我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anyiliu</dc:creator>
  <cp:lastModifiedBy>tan</cp:lastModifiedBy>
  <cp:revision>74</cp:revision>
  <dcterms:created xsi:type="dcterms:W3CDTF">2018-10-22T20:26:00Z</dcterms:created>
  <dcterms:modified xsi:type="dcterms:W3CDTF">2019-01-18T00:48:35Z</dcterms:modified>
</cp:coreProperties>
</file>